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12/19/2024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12/19/2024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259" y="-2810434"/>
            <a:ext cx="10479740" cy="3294528"/>
          </a:xfrm>
        </p:spPr>
        <p:txBody>
          <a:bodyPr>
            <a:normAutofit/>
          </a:bodyPr>
          <a:lstStyle/>
          <a:p>
            <a:r>
              <a:rPr lang="id-ID" sz="2400" b="1" dirty="0">
                <a:latin typeface="Arial" panose="020B0604020202020204" pitchFamily="34" charset="0"/>
                <a:cs typeface="Arial" panose="020B0604020202020204" pitchFamily="34" charset="0"/>
              </a:rPr>
              <a:t>Sistem Penilaian Kerja</a:t>
            </a:r>
          </a:p>
        </p:txBody>
      </p:sp>
      <p:sp>
        <p:nvSpPr>
          <p:cNvPr id="3" name="Subtitle 2"/>
          <p:cNvSpPr>
            <a:spLocks noGrp="1"/>
          </p:cNvSpPr>
          <p:nvPr>
            <p:ph type="subTitle" idx="1"/>
          </p:nvPr>
        </p:nvSpPr>
        <p:spPr>
          <a:xfrm>
            <a:off x="188260" y="484093"/>
            <a:ext cx="11725834" cy="6373907"/>
          </a:xfrm>
        </p:spPr>
        <p:txBody>
          <a:bodyPr>
            <a:normAutofit/>
          </a:bodyPr>
          <a:lstStyle/>
          <a:p>
            <a:pPr marL="457200" indent="-457200">
              <a:lnSpc>
                <a:spcPct val="100000"/>
              </a:lnSpc>
              <a:buAutoNum type="alphaUcPeriod"/>
            </a:pPr>
            <a:r>
              <a:rPr lang="id-ID" sz="2400" b="1" cap="none" dirty="0">
                <a:solidFill>
                  <a:schemeClr val="tx1"/>
                </a:solidFill>
                <a:latin typeface="Arial" panose="020B0604020202020204" pitchFamily="34" charset="0"/>
                <a:cs typeface="Arial" panose="020B0604020202020204" pitchFamily="34" charset="0"/>
              </a:rPr>
              <a:t>Pentingnya peneilaian prestasi kerja</a:t>
            </a:r>
          </a:p>
          <a:p>
            <a:pPr algn="just">
              <a:lnSpc>
                <a:spcPct val="100000"/>
              </a:lnSpc>
            </a:pPr>
            <a:r>
              <a:rPr lang="id-ID" sz="2400" b="1" cap="none" dirty="0">
                <a:solidFill>
                  <a:schemeClr val="tx1"/>
                </a:solidFill>
                <a:latin typeface="Arial" panose="020B0604020202020204" pitchFamily="34" charset="0"/>
                <a:cs typeface="Arial" panose="020B0604020202020204" pitchFamily="34" charset="0"/>
              </a:rPr>
              <a:t>     </a:t>
            </a:r>
            <a:r>
              <a:rPr lang="id-ID" sz="2400" cap="none" dirty="0">
                <a:solidFill>
                  <a:schemeClr val="tx1"/>
                </a:solidFill>
                <a:latin typeface="Arial" panose="020B0604020202020204" pitchFamily="34" charset="0"/>
                <a:cs typeface="Arial" panose="020B0604020202020204" pitchFamily="34" charset="0"/>
              </a:rPr>
              <a:t>Penelaian prestasi kerja  (</a:t>
            </a:r>
            <a:r>
              <a:rPr lang="id-ID" sz="2400" i="1" cap="none" dirty="0">
                <a:solidFill>
                  <a:schemeClr val="tx1"/>
                </a:solidFill>
                <a:latin typeface="Arial" panose="020B0604020202020204" pitchFamily="34" charset="0"/>
                <a:cs typeface="Arial" panose="020B0604020202020204" pitchFamily="34" charset="0"/>
              </a:rPr>
              <a:t>performance appraisal</a:t>
            </a:r>
            <a:r>
              <a:rPr lang="id-ID" sz="2400" cap="none" dirty="0">
                <a:solidFill>
                  <a:schemeClr val="tx1"/>
                </a:solidFill>
                <a:latin typeface="Arial" panose="020B0604020202020204" pitchFamily="34" charset="0"/>
                <a:cs typeface="Arial" panose="020B0604020202020204" pitchFamily="34" charset="0"/>
              </a:rPr>
              <a:t>) dalam rangka pengembangan sumber daya manusia (SDM) adalah sangat penting artinya dalam kehidupan organisasi setiap orang sebagai sumber daya manusia dalam organisasi mendapatkan penghargaan dan perlakuan yang adil dari pemimpin organisasi yang bersangkutan.</a:t>
            </a:r>
          </a:p>
          <a:p>
            <a:pPr algn="just">
              <a:lnSpc>
                <a:spcPct val="100000"/>
              </a:lnSpc>
            </a:pPr>
            <a:r>
              <a:rPr lang="id-ID" sz="2400" cap="none" dirty="0">
                <a:solidFill>
                  <a:schemeClr val="tx1"/>
                </a:solidFill>
                <a:latin typeface="Arial" panose="020B0604020202020204" pitchFamily="34" charset="0"/>
                <a:cs typeface="Arial" panose="020B0604020202020204" pitchFamily="34" charset="0"/>
              </a:rPr>
              <a:t>      Dalam kehidupan suatu organisasi ada beberapa asumsi tentang perilaku manusia sebagai sumber daya manusia (karyawan) yang mendasari pentingnya  penilaian prestasi kerja. Asumsi-asumsi tersebut antara lain sebagai berikut:</a:t>
            </a:r>
          </a:p>
          <a:p>
            <a:pPr marL="363538" indent="-363538" algn="just">
              <a:lnSpc>
                <a:spcPct val="100000"/>
              </a:lnSpc>
            </a:pPr>
            <a:r>
              <a:rPr lang="id-ID" sz="2400" cap="none" dirty="0">
                <a:solidFill>
                  <a:schemeClr val="tx1"/>
                </a:solidFill>
                <a:latin typeface="Arial" panose="020B0604020202020204" pitchFamily="34" charset="0"/>
                <a:cs typeface="Arial" panose="020B0604020202020204" pitchFamily="34" charset="0"/>
              </a:rPr>
              <a:t>1.	Setiap orang ingin memiliki peluang untuk mengembangkan kemampuan kerjannya (prestasinya) sampai tingkat yang maksimal.</a:t>
            </a:r>
          </a:p>
          <a:p>
            <a:pPr marL="538163" indent="-538163" algn="just">
              <a:lnSpc>
                <a:spcPct val="100000"/>
              </a:lnSpc>
            </a:pPr>
            <a:r>
              <a:rPr lang="id-ID" sz="2400" cap="none" dirty="0">
                <a:solidFill>
                  <a:schemeClr val="tx1"/>
                </a:solidFill>
                <a:latin typeface="Arial" panose="020B0604020202020204" pitchFamily="34" charset="0"/>
                <a:cs typeface="Arial" panose="020B0604020202020204" pitchFamily="34" charset="0"/>
              </a:rPr>
              <a:t>2. Setiap orang mendapatkan penghargaan apabila ia dinilai mampu melaksanakan tugas dengan baik.</a:t>
            </a:r>
          </a:p>
          <a:p>
            <a:pPr marL="538163" indent="-538163" algn="just">
              <a:lnSpc>
                <a:spcPct val="100000"/>
              </a:lnSpc>
            </a:pPr>
            <a:r>
              <a:rPr lang="id-ID" sz="2400" cap="none" dirty="0">
                <a:solidFill>
                  <a:schemeClr val="tx1"/>
                </a:solidFill>
                <a:latin typeface="Arial" panose="020B0604020202020204" pitchFamily="34" charset="0"/>
                <a:cs typeface="Arial" panose="020B0604020202020204" pitchFamily="34" charset="0"/>
              </a:rPr>
              <a:t>3. Setiap orang ingin mengetahui secara pasti tangga karier yang di naiki atau dilewatinya apabila dapat melaksanakan tugasnya dengan baik.</a:t>
            </a:r>
          </a:p>
        </p:txBody>
      </p:sp>
    </p:spTree>
    <p:extLst>
      <p:ext uri="{BB962C8B-B14F-4D97-AF65-F5344CB8AC3E}">
        <p14:creationId xmlns:p14="http://schemas.microsoft.com/office/powerpoint/2010/main" val="3569807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941" y="0"/>
            <a:ext cx="10778470" cy="672353"/>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68941" y="672352"/>
            <a:ext cx="11685493" cy="6185647"/>
          </a:xfrm>
        </p:spPr>
        <p:txBody>
          <a:bodyPr/>
          <a:lstStyle/>
          <a:p>
            <a:pPr marL="0" indent="0" algn="just">
              <a:buNone/>
            </a:pPr>
            <a:r>
              <a:rPr lang="id-ID" dirty="0">
                <a:latin typeface="Arial" panose="020B0604020202020204" pitchFamily="34" charset="0"/>
                <a:cs typeface="Arial" panose="020B0604020202020204" pitchFamily="34" charset="0"/>
              </a:rPr>
              <a:t>Karyawan (yang dinilai). Cara ini dapat memberikan gambaran prestasi kerja yang akurat, apabila pernyataan-pernyataan dalam instrumen penilaian itu disusun  secara cermat, dan diuji terlebih dahulu tentang validitas dan reliabilitasnya.           </a:t>
            </a:r>
          </a:p>
          <a:p>
            <a:pPr marL="0" indent="0" algn="just">
              <a:buNone/>
            </a:pPr>
            <a:r>
              <a:rPr lang="id-ID" dirty="0">
                <a:latin typeface="Arial" panose="020B0604020202020204" pitchFamily="34" charset="0"/>
                <a:cs typeface="Arial" panose="020B0604020202020204" pitchFamily="34" charset="0"/>
              </a:rPr>
              <a:t>        Penilaian secara checklist ini juga dapat dikuantifikasikan, apabila pernyataan-peryataan itu sebelumnya diberi nilai yang mencerminkan bobotnya. Metode ini mudah digunakan dan mudah mengadministrasikan dan sangat ekonomis. Sedangkan kelemahan metode ini tidak memungkinkan adanya relativitas penilaian. Faktor sikap karyawan yang dinilai tidak tercermin. Misalnya: 2 karyawan hasil pekerjaanya sama, oleh sebab itu mereka mempunyai nilai yang sama. Padahal proses penyelesaian pekerjaan tersebut berbeda, yang satu mengerjakan dengan kasar (sikap negatif), sedangkan yang satu mengerjakan dengan sikap yang baik (sikap positif). </a:t>
            </a:r>
          </a:p>
          <a:p>
            <a:pPr marL="0" indent="0" algn="just">
              <a:buNone/>
            </a:pPr>
            <a:r>
              <a:rPr lang="id-ID" dirty="0">
                <a:latin typeface="Arial" panose="020B0604020202020204" pitchFamily="34" charset="0"/>
                <a:cs typeface="Arial" panose="020B0604020202020204" pitchFamily="34" charset="0"/>
              </a:rPr>
              <a:t>Contoh :</a:t>
            </a:r>
          </a:p>
          <a:p>
            <a:pPr marL="0" indent="0">
              <a:buNone/>
            </a:pPr>
            <a:endParaRPr lang="id-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6168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282" y="0"/>
            <a:ext cx="10738129" cy="537882"/>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309282" y="537882"/>
            <a:ext cx="11604812" cy="6427694"/>
          </a:xfrm>
        </p:spPr>
        <p:txBody>
          <a:bodyPr/>
          <a:lstStyle/>
          <a:p>
            <a:pPr marL="0" indent="0">
              <a:buNone/>
            </a:pPr>
            <a:endParaRPr lang="id-ID" dirty="0">
              <a:latin typeface="Arial" panose="020B0604020202020204" pitchFamily="34" charset="0"/>
              <a:cs typeface="Arial" panose="020B0604020202020204" pitchFamily="34" charset="0"/>
            </a:endParaRPr>
          </a:p>
          <a:p>
            <a:pPr marL="0" indent="0">
              <a:buNone/>
            </a:pPr>
            <a:endParaRPr lang="id-ID" dirty="0">
              <a:latin typeface="Arial" panose="020B0604020202020204" pitchFamily="34" charset="0"/>
              <a:cs typeface="Arial" panose="020B0604020202020204" pitchFamily="34" charset="0"/>
            </a:endParaRPr>
          </a:p>
          <a:p>
            <a:pPr marL="0" indent="0">
              <a:buNone/>
            </a:pPr>
            <a:endParaRPr lang="id-ID" dirty="0">
              <a:latin typeface="Arial" panose="020B0604020202020204" pitchFamily="34" charset="0"/>
              <a:cs typeface="Arial" panose="020B0604020202020204" pitchFamily="34" charset="0"/>
            </a:endParaRPr>
          </a:p>
          <a:p>
            <a:pPr marL="0" indent="0">
              <a:buNone/>
            </a:pPr>
            <a:r>
              <a:rPr lang="id-ID" b="1" dirty="0">
                <a:latin typeface="Arial" panose="020B0604020202020204" pitchFamily="34" charset="0"/>
                <a:cs typeface="Arial" panose="020B0604020202020204" pitchFamily="34" charset="0"/>
              </a:rPr>
              <a:t>c. Metode Peristiwa kritis</a:t>
            </a:r>
          </a:p>
          <a:p>
            <a:pPr marL="0" indent="0" algn="just">
              <a:buNone/>
            </a:pPr>
            <a:r>
              <a:rPr lang="id-ID" dirty="0">
                <a:latin typeface="Arial" panose="020B0604020202020204" pitchFamily="34" charset="0"/>
                <a:cs typeface="Arial" panose="020B0604020202020204" pitchFamily="34" charset="0"/>
              </a:rPr>
              <a:t>    Metode penilaian ini didasarkan kepada catatan-catatan dari pimpinan atau penilai karyawan yang bersangkutan. Pimpinan membuat catatan-catatan tentang pekerjaan atau tugas-tugas dari karyawan yang akan dinilai. Catatan-catatan itu tidak hanya mencakup hal yang negatif tentang pelaksanaan tugas saja, tetapi juga hal-hal positif. Kemudian berdasarkan catatan-catatan peristiwa kritis tersebut penilai atau pimpinan membuat penilaian terhadap karyawan yang bersangkutan. </a:t>
            </a:r>
          </a:p>
          <a:p>
            <a:pPr marL="0" indent="0" algn="just">
              <a:buNone/>
            </a:pPr>
            <a:r>
              <a:rPr lang="id-ID" b="1" dirty="0">
                <a:latin typeface="Arial" panose="020B0604020202020204" pitchFamily="34" charset="0"/>
                <a:cs typeface="Arial" panose="020B0604020202020204" pitchFamily="34" charset="0"/>
              </a:rPr>
              <a:t>d. Metode Peninjauan Lapangan</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Metode peninjauan lapangan dilakukan dengan cara para penilai atau pimpinan</a:t>
            </a:r>
          </a:p>
          <a:p>
            <a:pPr marL="0" indent="0">
              <a:buNone/>
            </a:pPr>
            <a:endParaRPr lang="id-ID" b="1"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845829940"/>
              </p:ext>
            </p:extLst>
          </p:nvPr>
        </p:nvGraphicFramePr>
        <p:xfrm>
          <a:off x="430306" y="719666"/>
          <a:ext cx="9729693" cy="1559560"/>
        </p:xfrm>
        <a:graphic>
          <a:graphicData uri="http://schemas.openxmlformats.org/drawingml/2006/table">
            <a:tbl>
              <a:tblPr firstRow="1" bandRow="1">
                <a:tableStyleId>{5C22544A-7EE6-4342-B048-85BDC9FD1C3A}</a:tableStyleId>
              </a:tblPr>
              <a:tblGrid>
                <a:gridCol w="7516906">
                  <a:extLst>
                    <a:ext uri="{9D8B030D-6E8A-4147-A177-3AD203B41FA5}">
                      <a16:colId xmlns:a16="http://schemas.microsoft.com/office/drawing/2014/main" val="20000"/>
                    </a:ext>
                  </a:extLst>
                </a:gridCol>
                <a:gridCol w="1250576">
                  <a:extLst>
                    <a:ext uri="{9D8B030D-6E8A-4147-A177-3AD203B41FA5}">
                      <a16:colId xmlns:a16="http://schemas.microsoft.com/office/drawing/2014/main" val="20001"/>
                    </a:ext>
                  </a:extLst>
                </a:gridCol>
                <a:gridCol w="962211">
                  <a:extLst>
                    <a:ext uri="{9D8B030D-6E8A-4147-A177-3AD203B41FA5}">
                      <a16:colId xmlns:a16="http://schemas.microsoft.com/office/drawing/2014/main" val="20002"/>
                    </a:ext>
                  </a:extLst>
                </a:gridCol>
              </a:tblGrid>
              <a:tr h="370840">
                <a:tc>
                  <a:txBody>
                    <a:bodyPr/>
                    <a:lstStyle/>
                    <a:p>
                      <a:r>
                        <a:rPr lang="id-ID" dirty="0">
                          <a:solidFill>
                            <a:schemeClr val="bg1"/>
                          </a:solidFill>
                        </a:rPr>
                        <a:t>Kegiatan yang dinilai</a:t>
                      </a:r>
                    </a:p>
                  </a:txBody>
                  <a:tcPr/>
                </a:tc>
                <a:tc>
                  <a:txBody>
                    <a:bodyPr/>
                    <a:lstStyle/>
                    <a:p>
                      <a:r>
                        <a:rPr lang="id-ID" dirty="0">
                          <a:solidFill>
                            <a:schemeClr val="bg1"/>
                          </a:solidFill>
                        </a:rPr>
                        <a:t>     Ya</a:t>
                      </a:r>
                    </a:p>
                  </a:txBody>
                  <a:tcPr/>
                </a:tc>
                <a:tc>
                  <a:txBody>
                    <a:bodyPr/>
                    <a:lstStyle/>
                    <a:p>
                      <a:r>
                        <a:rPr lang="id-ID" dirty="0">
                          <a:solidFill>
                            <a:schemeClr val="bg1"/>
                          </a:solidFill>
                        </a:rPr>
                        <a:t> Tidak</a:t>
                      </a:r>
                    </a:p>
                  </a:txBody>
                  <a:tcPr/>
                </a:tc>
                <a:extLst>
                  <a:ext uri="{0D108BD9-81ED-4DB2-BD59-A6C34878D82A}">
                    <a16:rowId xmlns:a16="http://schemas.microsoft.com/office/drawing/2014/main" val="10000"/>
                  </a:ext>
                </a:extLst>
              </a:tr>
              <a:tr h="370840">
                <a:tc>
                  <a:txBody>
                    <a:bodyPr/>
                    <a:lstStyle/>
                    <a:p>
                      <a:pPr marL="342900" indent="-342900">
                        <a:buAutoNum type="arabicPeriod"/>
                      </a:pPr>
                      <a:r>
                        <a:rPr lang="id-ID" dirty="0">
                          <a:solidFill>
                            <a:schemeClr val="bg1"/>
                          </a:solidFill>
                        </a:rPr>
                        <a:t>Karyawan</a:t>
                      </a:r>
                      <a:r>
                        <a:rPr lang="id-ID" baseline="0" dirty="0">
                          <a:solidFill>
                            <a:schemeClr val="bg1"/>
                          </a:solidFill>
                        </a:rPr>
                        <a:t> bersedia kerja lembur?</a:t>
                      </a:r>
                    </a:p>
                    <a:p>
                      <a:pPr marL="342900" indent="-342900">
                        <a:buAutoNum type="arabicPeriod" startAt="2"/>
                      </a:pPr>
                      <a:r>
                        <a:rPr lang="id-ID" baseline="0" dirty="0">
                          <a:solidFill>
                            <a:schemeClr val="bg1"/>
                          </a:solidFill>
                        </a:rPr>
                        <a:t>Karyawan bekerja sesuai dengan prosedur?</a:t>
                      </a:r>
                    </a:p>
                    <a:p>
                      <a:pPr marL="342900" indent="-342900">
                        <a:buAutoNum type="arabicPeriod" startAt="3"/>
                      </a:pPr>
                      <a:r>
                        <a:rPr lang="id-ID" baseline="0" dirty="0">
                          <a:solidFill>
                            <a:schemeClr val="bg1"/>
                          </a:solidFill>
                        </a:rPr>
                        <a:t>Karyawan merawat peralatan dengan baik?</a:t>
                      </a:r>
                    </a:p>
                    <a:p>
                      <a:pPr marL="0" indent="0">
                        <a:buNone/>
                      </a:pPr>
                      <a:r>
                        <a:rPr lang="id-ID" baseline="0" dirty="0">
                          <a:solidFill>
                            <a:schemeClr val="bg1"/>
                          </a:solidFill>
                        </a:rPr>
                        <a:t>4. Tempat kerja karyawan rapi dan bersih? Dan sebagainya.</a:t>
                      </a:r>
                      <a:endParaRPr lang="id-ID" dirty="0">
                        <a:solidFill>
                          <a:schemeClr val="bg1"/>
                        </a:solidFill>
                      </a:endParaRPr>
                    </a:p>
                  </a:txBody>
                  <a:tcPr/>
                </a:tc>
                <a:tc>
                  <a:txBody>
                    <a:bodyPr/>
                    <a:lstStyle/>
                    <a:p>
                      <a:endParaRPr lang="id-ID"/>
                    </a:p>
                  </a:txBody>
                  <a:tcPr/>
                </a:tc>
                <a:tc>
                  <a:txBody>
                    <a:bodyPr/>
                    <a:lstStyle/>
                    <a:p>
                      <a:endParaRPr lang="id-ID"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29969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282" y="0"/>
            <a:ext cx="10738129" cy="645459"/>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309282" y="537882"/>
            <a:ext cx="11631706" cy="6320118"/>
          </a:xfrm>
        </p:spPr>
        <p:txBody>
          <a:bodyPr/>
          <a:lstStyle/>
          <a:p>
            <a:pPr marL="0" indent="0" algn="just">
              <a:buNone/>
            </a:pPr>
            <a:r>
              <a:rPr lang="id-ID" dirty="0">
                <a:latin typeface="Arial" panose="020B0604020202020204" pitchFamily="34" charset="0"/>
                <a:cs typeface="Arial" panose="020B0604020202020204" pitchFamily="34" charset="0"/>
              </a:rPr>
              <a:t>Melakukan terjun langsung ke lapangan untuk menilai prestasi kerja karyawan. Hal ini dapat dilakukan </a:t>
            </a:r>
            <a:r>
              <a:rPr lang="id-ID" i="1" dirty="0">
                <a:latin typeface="Arial" panose="020B0604020202020204" pitchFamily="34" charset="0"/>
                <a:cs typeface="Arial" panose="020B0604020202020204" pitchFamily="34" charset="0"/>
              </a:rPr>
              <a:t>pertama</a:t>
            </a:r>
            <a:r>
              <a:rPr lang="id-ID" dirty="0">
                <a:latin typeface="Arial" panose="020B0604020202020204" pitchFamily="34" charset="0"/>
                <a:cs typeface="Arial" panose="020B0604020202020204" pitchFamily="34" charset="0"/>
              </a:rPr>
              <a:t>: bersamaan dengan kegiatan supervisi. Dalam melakukan supervisi, para penilai atau pimpinandapat melakukan penilaian terhadap kerja para karyawan. Sedangkan cara </a:t>
            </a:r>
            <a:r>
              <a:rPr lang="id-ID" i="1" dirty="0">
                <a:latin typeface="Arial" panose="020B0604020202020204" pitchFamily="34" charset="0"/>
                <a:cs typeface="Arial" panose="020B0604020202020204" pitchFamily="34" charset="0"/>
              </a:rPr>
              <a:t>kedua</a:t>
            </a:r>
            <a:r>
              <a:rPr lang="id-ID" dirty="0">
                <a:latin typeface="Arial" panose="020B0604020202020204" pitchFamily="34" charset="0"/>
                <a:cs typeface="Arial" panose="020B0604020202020204" pitchFamily="34" charset="0"/>
              </a:rPr>
              <a:t>: dengan sengaja dan terencana para penilai mendatangi tempat kerja para karyawan untuk melakukan penilaian prestasi kerja yang bersangkutan.</a:t>
            </a:r>
          </a:p>
          <a:p>
            <a:pPr marL="0" indent="0" algn="just">
              <a:buNone/>
            </a:pPr>
            <a:r>
              <a:rPr lang="id-ID" b="1" dirty="0">
                <a:latin typeface="Arial" panose="020B0604020202020204" pitchFamily="34" charset="0"/>
                <a:cs typeface="Arial" panose="020B0604020202020204" pitchFamily="34" charset="0"/>
              </a:rPr>
              <a:t>e. Tes Prestasi kerja</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Metode penilaian ini dilakukan dengan mengadakan tes tertulis kepada karyawan yang akan dinilai. Karena apa yang ditanyakan (tes) dan jawaban dari karyawan ini dalam bentuk tertulis dan tidak mencerminkan langsung prestasi seseorang, maka metode ini termasuk penilaian prestasi kerja secara tidak langsung.</a:t>
            </a:r>
          </a:p>
          <a:p>
            <a:pPr marL="0" indent="0">
              <a:buNone/>
            </a:pPr>
            <a:r>
              <a:rPr lang="id-ID" b="1" dirty="0">
                <a:latin typeface="Arial" panose="020B0604020202020204" pitchFamily="34" charset="0"/>
                <a:cs typeface="Arial" panose="020B0604020202020204" pitchFamily="34" charset="0"/>
              </a:rPr>
              <a:t>2. Metode penilaian yang berorientasi pada waktu yang akan datang.</a:t>
            </a:r>
          </a:p>
          <a:p>
            <a:pPr marL="0" indent="0">
              <a:buNone/>
            </a:pPr>
            <a:r>
              <a:rPr lang="id-ID" dirty="0">
                <a:latin typeface="Arial" panose="020B0604020202020204" pitchFamily="34" charset="0"/>
                <a:cs typeface="Arial" panose="020B0604020202020204" pitchFamily="34" charset="0"/>
              </a:rPr>
              <a:t>    Metode penilaian prestasi kerja yang berorientasi waktu yang akan datang memu</a:t>
            </a:r>
          </a:p>
        </p:txBody>
      </p:sp>
    </p:spTree>
    <p:extLst>
      <p:ext uri="{BB962C8B-B14F-4D97-AF65-F5344CB8AC3E}">
        <p14:creationId xmlns:p14="http://schemas.microsoft.com/office/powerpoint/2010/main" val="2960967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818811" cy="618565"/>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28600" y="618564"/>
            <a:ext cx="11766176" cy="6360460"/>
          </a:xfrm>
        </p:spPr>
        <p:txBody>
          <a:bodyPr>
            <a:normAutofit lnSpcReduction="10000"/>
          </a:bodyPr>
          <a:lstStyle/>
          <a:p>
            <a:pPr marL="0" indent="0" algn="just">
              <a:lnSpc>
                <a:spcPct val="100000"/>
              </a:lnSpc>
              <a:buNone/>
            </a:pPr>
            <a:r>
              <a:rPr lang="id-ID" dirty="0">
                <a:latin typeface="Arial" panose="020B0604020202020204" pitchFamily="34" charset="0"/>
                <a:cs typeface="Arial" panose="020B0604020202020204" pitchFamily="34" charset="0"/>
              </a:rPr>
              <a:t>Memusatkan prestasi kerja karyawan saat ini serta penetapkan sasaran prestasi kerja di masa yang akan datang. Teknik-teknik yang dapat digunakan antara lain sebagai berikut:</a:t>
            </a:r>
          </a:p>
          <a:p>
            <a:pPr marL="363538" indent="-363538" algn="just">
              <a:lnSpc>
                <a:spcPct val="100000"/>
              </a:lnSpc>
              <a:buNone/>
            </a:pPr>
            <a:r>
              <a:rPr lang="id-ID" dirty="0">
                <a:latin typeface="Arial" panose="020B0604020202020204" pitchFamily="34" charset="0"/>
                <a:cs typeface="Arial" panose="020B0604020202020204" pitchFamily="34" charset="0"/>
              </a:rPr>
              <a:t>a</a:t>
            </a:r>
            <a:r>
              <a:rPr lang="id-ID" b="1" dirty="0">
                <a:latin typeface="Arial" panose="020B0604020202020204" pitchFamily="34" charset="0"/>
                <a:cs typeface="Arial" panose="020B0604020202020204" pitchFamily="34" charset="0"/>
              </a:rPr>
              <a:t>.	Penilaian diri (self appraisals</a:t>
            </a:r>
            <a:r>
              <a:rPr lang="id-ID" dirty="0">
                <a:latin typeface="Arial" panose="020B0604020202020204" pitchFamily="34" charset="0"/>
                <a:cs typeface="Arial" panose="020B0604020202020204" pitchFamily="34" charset="0"/>
              </a:rPr>
              <a:t>). Metode penilaian ini menekankan bahwa penilaian prestasi kerja karyawan dinilai oleh karyawan itu sendiri. Tujuan penilaian ini adalah untuk pengembangan diri karyawan dalam rangka pengembangan organisasi.</a:t>
            </a:r>
          </a:p>
          <a:p>
            <a:pPr marL="363538" indent="-363538" algn="just">
              <a:lnSpc>
                <a:spcPct val="100000"/>
              </a:lnSpc>
              <a:buNone/>
            </a:pPr>
            <a:r>
              <a:rPr lang="id-ID" b="1" dirty="0">
                <a:latin typeface="Arial" panose="020B0604020202020204" pitchFamily="34" charset="0"/>
                <a:cs typeface="Arial" panose="020B0604020202020204" pitchFamily="34" charset="0"/>
              </a:rPr>
              <a:t>b. Pendekatan “Management by objective” (MBO). </a:t>
            </a:r>
          </a:p>
          <a:p>
            <a:pPr marL="363538" indent="-363538" algn="just">
              <a:lnSpc>
                <a:spcPct val="100000"/>
              </a:lnSpc>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Metode penilaian ini ditentukan bersama-sama antara penilai atau pimpinan dengan karyawan yang akan dinilai. Mereka bersama-sama menentukantujuan-tujuan atau sasaran-sasaran pelaksanaankerja di waktu yang akan datang kemudian dengan menggunakan sasaran tersebut penilaian prestasi kerja dilakukan secara bersama-sama.</a:t>
            </a:r>
          </a:p>
          <a:p>
            <a:pPr marL="363538" indent="-363538" algn="just">
              <a:lnSpc>
                <a:spcPct val="100000"/>
              </a:lnSpc>
              <a:buNone/>
            </a:pPr>
            <a:r>
              <a:rPr lang="id-ID" b="1" dirty="0">
                <a:latin typeface="Arial" panose="020B0604020202020204" pitchFamily="34" charset="0"/>
                <a:cs typeface="Arial" panose="020B0604020202020204" pitchFamily="34" charset="0"/>
              </a:rPr>
              <a:t>c. Penilaian Psikologis</a:t>
            </a:r>
          </a:p>
          <a:p>
            <a:pPr marL="363538" indent="-363538" algn="just">
              <a:lnSpc>
                <a:spcPct val="100000"/>
              </a:lnSpc>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Metode penilaian dilakukan dengan mengadakan wawancara mendalam, diskusi atau tes-tes psikologi terhadap karyawan yang akan dinilai. Aspek-aspek yang dinilai antara lain: “intelektual, emosi, motivasi, dan sebagainya dari karyawan yg</a:t>
            </a:r>
          </a:p>
        </p:txBody>
      </p:sp>
    </p:spTree>
    <p:extLst>
      <p:ext uri="{BB962C8B-B14F-4D97-AF65-F5344CB8AC3E}">
        <p14:creationId xmlns:p14="http://schemas.microsoft.com/office/powerpoint/2010/main" val="2937574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835" y="0"/>
            <a:ext cx="10751576" cy="551329"/>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95835" y="443752"/>
            <a:ext cx="11631705" cy="6414247"/>
          </a:xfrm>
        </p:spPr>
        <p:txBody>
          <a:bodyPr/>
          <a:lstStyle/>
          <a:p>
            <a:pPr marL="0" indent="0" algn="just">
              <a:buNone/>
            </a:pPr>
            <a:r>
              <a:rPr lang="id-ID" dirty="0">
                <a:latin typeface="Arial" panose="020B0604020202020204" pitchFamily="34" charset="0"/>
                <a:cs typeface="Arial" panose="020B0604020202020204" pitchFamily="34" charset="0"/>
              </a:rPr>
              <a:t>Bersangkutan. Dari hasil ini akan dapat membantu untuk memperkirakan prestasi kerja di waktu yang akan datang, Evaluasi ini relevanuntuk keputusan-keputusan penempatan atau perpindahan tugas di lingkungan organisasi.</a:t>
            </a:r>
          </a:p>
          <a:p>
            <a:pPr marL="0" indent="0" algn="just">
              <a:buNone/>
            </a:pPr>
            <a:r>
              <a:rPr lang="id-ID" b="1" dirty="0">
                <a:latin typeface="Arial" panose="020B0604020202020204" pitchFamily="34" charset="0"/>
                <a:cs typeface="Arial" panose="020B0604020202020204" pitchFamily="34" charset="0"/>
              </a:rPr>
              <a:t>d. Teknik Pusat penilaian</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Dalam suatu organisasi yang sudah maju, terdapat suatu pusat atau unit penilaian karyawan. Pusat ini mengembangkan sistem penilaian yang baku yang digunakan untuk menilai para karyawannya. Hasil penilaian pusat atau unit ini sangat bermanfaat untuk mengindentifikasi kemampuan manajemen di waktu-waktu yang akan datang.</a:t>
            </a:r>
          </a:p>
          <a:p>
            <a:pPr marL="0" indent="0" algn="just">
              <a:buNone/>
            </a:pPr>
            <a:r>
              <a:rPr lang="id-ID" b="1" dirty="0">
                <a:latin typeface="Arial" panose="020B0604020202020204" pitchFamily="34" charset="0"/>
                <a:cs typeface="Arial" panose="020B0604020202020204" pitchFamily="34" charset="0"/>
              </a:rPr>
              <a:t>E. Analisis Jabatan</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Dalam kaitannya dengan proses penilaian prestasi kerja para karyawan, analisis jabatan mempunyai peranan yang penting. Yang dimaksud </a:t>
            </a:r>
            <a:r>
              <a:rPr lang="id-ID" b="1" dirty="0">
                <a:latin typeface="Arial" panose="020B0604020202020204" pitchFamily="34" charset="0"/>
                <a:cs typeface="Arial" panose="020B0604020202020204" pitchFamily="34" charset="0"/>
              </a:rPr>
              <a:t>analisis jabatan ialah </a:t>
            </a:r>
            <a:r>
              <a:rPr lang="id-ID" dirty="0">
                <a:latin typeface="Arial" panose="020B0604020202020204" pitchFamily="34" charset="0"/>
                <a:cs typeface="Arial" panose="020B0604020202020204" pitchFamily="34" charset="0"/>
              </a:rPr>
              <a:t>suatu proses penentuantentang hakekat suatu jabatan atau pekerjaan tertentu di </a:t>
            </a:r>
          </a:p>
          <a:p>
            <a:pPr marL="0" indent="0" algn="just">
              <a:buNone/>
            </a:pPr>
            <a:endParaRPr lang="id-ID"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7712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388" y="0"/>
            <a:ext cx="10765023" cy="524435"/>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82388" y="524434"/>
            <a:ext cx="11712388" cy="6333565"/>
          </a:xfrm>
        </p:spPr>
        <p:txBody>
          <a:bodyPr/>
          <a:lstStyle/>
          <a:p>
            <a:pPr marL="0" indent="0" algn="just">
              <a:lnSpc>
                <a:spcPct val="100000"/>
              </a:lnSpc>
              <a:buNone/>
            </a:pPr>
            <a:r>
              <a:rPr lang="id-ID" dirty="0">
                <a:latin typeface="Arial" panose="020B0604020202020204" pitchFamily="34" charset="0"/>
                <a:cs typeface="Arial" panose="020B0604020202020204" pitchFamily="34" charset="0"/>
              </a:rPr>
              <a:t>Di dalam suatu organisasi. Hal ini berarti bahwa analisis jabatan itu berisikan tentang fakta-fakta yang lengkap dan dapat dipercaya mengenai sesuatu pekerjaan yang dilakukan oleh seseorang karyawan atau sekelompok karyawan dalam suatu organisasi. Oleh karena itu, melakukan analisis jabatan berarti menentukan kegiatan-kegiatan demi terlaksanakannya kegiatan-kegiatan.</a:t>
            </a:r>
          </a:p>
          <a:p>
            <a:pPr marL="0" indent="0" algn="just">
              <a:lnSpc>
                <a:spcPct val="100000"/>
              </a:lnSpc>
              <a:buNone/>
            </a:pPr>
            <a:r>
              <a:rPr lang="id-ID" dirty="0">
                <a:latin typeface="Arial" panose="020B0604020202020204" pitchFamily="34" charset="0"/>
                <a:cs typeface="Arial" panose="020B0604020202020204" pitchFamily="34" charset="0"/>
              </a:rPr>
              <a:t>     Analisis jabatan merupakan bagian yang penting dalam sistem penilaian prestasi kerja para karyawan. Karena melalui kegiatan ini akan diperoleh informasi dan fakta-fakta yang lengkap mengenai setiap pegawai atau karyawan. Kedudukan dan pekerjaan atau tugasnya di dalam suatu organisasi. Di samping itu, analisis jabatan juga mempunyai manfaat lain dalam rangka pengembangan sumber daya manusia dalam suatu organisasi antara lain:</a:t>
            </a:r>
          </a:p>
          <a:p>
            <a:pPr marL="457200" indent="-457200" algn="just">
              <a:lnSpc>
                <a:spcPct val="100000"/>
              </a:lnSpc>
              <a:buAutoNum type="alphaLcPeriod"/>
            </a:pPr>
            <a:r>
              <a:rPr lang="id-ID" dirty="0">
                <a:latin typeface="Arial" panose="020B0604020202020204" pitchFamily="34" charset="0"/>
                <a:cs typeface="Arial" panose="020B0604020202020204" pitchFamily="34" charset="0"/>
              </a:rPr>
              <a:t>Pemberian bimbingan kepada para karyawan</a:t>
            </a:r>
          </a:p>
          <a:p>
            <a:pPr marL="444500" indent="-444500" algn="just">
              <a:lnSpc>
                <a:spcPct val="100000"/>
              </a:lnSpc>
              <a:buNone/>
            </a:pPr>
            <a:r>
              <a:rPr lang="id-ID" dirty="0">
                <a:latin typeface="Arial" panose="020B0604020202020204" pitchFamily="34" charset="0"/>
                <a:cs typeface="Arial" panose="020B0604020202020204" pitchFamily="34" charset="0"/>
              </a:rPr>
              <a:t> b. Pengenaan saksi atau tindakan-tindakan disiplin terhadap karyawan secara objektif apabila diperlukan.</a:t>
            </a:r>
          </a:p>
          <a:p>
            <a:pPr marL="444500" indent="-444500" algn="just">
              <a:lnSpc>
                <a:spcPct val="100000"/>
              </a:lnSpc>
              <a:buNone/>
            </a:pPr>
            <a:r>
              <a:rPr lang="id-ID" dirty="0">
                <a:latin typeface="Arial" panose="020B0604020202020204" pitchFamily="34" charset="0"/>
                <a:cs typeface="Arial" panose="020B0604020202020204" pitchFamily="34" charset="0"/>
              </a:rPr>
              <a:t> c.  Penentuan tingkat upah dan gaji serta penghasilan lainya serta insentif-insentif.</a:t>
            </a:r>
          </a:p>
          <a:p>
            <a:pPr marL="0" indent="0" algn="just">
              <a:lnSpc>
                <a:spcPct val="100000"/>
              </a:lnSpc>
              <a:buNone/>
            </a:pPr>
            <a:endParaRPr lang="id-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3329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941" y="0"/>
            <a:ext cx="10778470" cy="591671"/>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68942" y="591670"/>
            <a:ext cx="11672046" cy="6266329"/>
          </a:xfrm>
        </p:spPr>
        <p:txBody>
          <a:bodyPr/>
          <a:lstStyle/>
          <a:p>
            <a:pPr marL="0" indent="0">
              <a:lnSpc>
                <a:spcPct val="100000"/>
              </a:lnSpc>
              <a:buNone/>
            </a:pPr>
            <a:r>
              <a:rPr lang="id-ID" dirty="0">
                <a:latin typeface="Arial" panose="020B0604020202020204" pitchFamily="34" charset="0"/>
                <a:cs typeface="Arial" panose="020B0604020202020204" pitchFamily="34" charset="0"/>
              </a:rPr>
              <a:t>d. Promosi, baik promosi kepangkatan maupun promosi jabatan.</a:t>
            </a:r>
          </a:p>
          <a:p>
            <a:pPr marL="0" indent="0">
              <a:lnSpc>
                <a:spcPct val="100000"/>
              </a:lnSpc>
              <a:buNone/>
            </a:pPr>
            <a:r>
              <a:rPr lang="id-ID" dirty="0">
                <a:latin typeface="Arial" panose="020B0604020202020204" pitchFamily="34" charset="0"/>
                <a:cs typeface="Arial" panose="020B0604020202020204" pitchFamily="34" charset="0"/>
              </a:rPr>
              <a:t>e. Pengembangan karyawan melalui pendidikan dan pelatihan</a:t>
            </a:r>
          </a:p>
          <a:p>
            <a:pPr marL="268288" indent="-268288">
              <a:lnSpc>
                <a:spcPct val="100000"/>
              </a:lnSpc>
              <a:buNone/>
            </a:pPr>
            <a:r>
              <a:rPr lang="id-ID" dirty="0">
                <a:latin typeface="Arial" panose="020B0604020202020204" pitchFamily="34" charset="0"/>
                <a:cs typeface="Arial" panose="020B0604020202020204" pitchFamily="34" charset="0"/>
              </a:rPr>
              <a:t>f. Pemindahan atau mutasi karyawan, baik dalam unit kerjanya maupun antar unit kerja dalam organisasinya yang bersangkutan.</a:t>
            </a:r>
          </a:p>
          <a:p>
            <a:pPr marL="0" indent="0" algn="just">
              <a:lnSpc>
                <a:spcPct val="100000"/>
              </a:lnSpc>
              <a:buNone/>
            </a:pPr>
            <a:r>
              <a:rPr lang="id-ID" dirty="0">
                <a:latin typeface="Arial" panose="020B0604020202020204" pitchFamily="34" charset="0"/>
                <a:cs typeface="Arial" panose="020B0604020202020204" pitchFamily="34" charset="0"/>
              </a:rPr>
              <a:t>   Agar penentuan jabatan atau pekerjaan itu tepat, informasi tentang pekerjaan itu harus dikumpulkan secara tepat dan lengkap. Cara pengumpulan informasi ini dapat melalui suatu studi yang mendalam menggunaka metode pengamatan atau wawancara. Informasi yang telah dikumpulkan ini kemudian disampaikan kepada pimpinan atau manajer organisasi dan selanjutnya akan digunakan sebagai masukan penilaian prestasi kerja bagi karyawan yang bersangkutan. Untuk memperoleh hasil analisis jabatan sebaik-baiknya, biasanya dikerahkan sekelompok orang atau pegawai yang mempunyai keahlian di bidang ini.</a:t>
            </a:r>
          </a:p>
          <a:p>
            <a:pPr marL="0" indent="0" algn="just">
              <a:lnSpc>
                <a:spcPct val="100000"/>
              </a:lnSpc>
              <a:buNone/>
            </a:pPr>
            <a:r>
              <a:rPr lang="id-ID" dirty="0">
                <a:latin typeface="Arial" panose="020B0604020202020204" pitchFamily="34" charset="0"/>
                <a:cs typeface="Arial" panose="020B0604020202020204" pitchFamily="34" charset="0"/>
              </a:rPr>
              <a:t>     Dalam organisasi yang sudah maju, fungsi analisis jabatan ini diserahkan kepada suatu unit tersendiri. Unit ini seyogyanya terdiri dari orang-orang yang memang mempunyai kemampuan khusus. Unit kerja ini mempunyai peran yang sangat</a:t>
            </a:r>
          </a:p>
        </p:txBody>
      </p:sp>
    </p:spTree>
    <p:extLst>
      <p:ext uri="{BB962C8B-B14F-4D97-AF65-F5344CB8AC3E}">
        <p14:creationId xmlns:p14="http://schemas.microsoft.com/office/powerpoint/2010/main" val="2219963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729" y="0"/>
            <a:ext cx="10724682" cy="551329"/>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322729" y="551328"/>
            <a:ext cx="11497235" cy="6427696"/>
          </a:xfrm>
        </p:spPr>
        <p:txBody>
          <a:bodyPr>
            <a:normAutofit/>
          </a:bodyPr>
          <a:lstStyle/>
          <a:p>
            <a:pPr marL="0" indent="0" algn="just">
              <a:lnSpc>
                <a:spcPct val="100000"/>
              </a:lnSpc>
              <a:buNone/>
            </a:pPr>
            <a:r>
              <a:rPr lang="id-ID" dirty="0">
                <a:latin typeface="Arial" panose="020B0604020202020204" pitchFamily="34" charset="0"/>
                <a:cs typeface="Arial" panose="020B0604020202020204" pitchFamily="34" charset="0"/>
              </a:rPr>
              <a:t>Menentukan, karena hasil analisis jabatan yang aplikasinya sangat penting dan luas, bukan saja pada penilaian prestasi kerja, melainkan sebagai masukan dalam pengembangan sumber daya manusia secara umum. Maka sewajarnya apabila orang-orang yang di dalam unit ini harus memenuhi persyaratan-persyaratan, khususnya dalam bidang hubungan antara manusia, misalnya: penampilan yang menarik, sikap yang penuh pengertian dan kesabaran, pandangan yang luas dan objektif, kelancaran berkomunikasi dab sebagainya.</a:t>
            </a:r>
          </a:p>
          <a:p>
            <a:pPr marL="0" indent="0" algn="just">
              <a:lnSpc>
                <a:spcPct val="100000"/>
              </a:lnSpc>
              <a:buNone/>
            </a:pPr>
            <a:r>
              <a:rPr lang="id-ID" dirty="0">
                <a:latin typeface="Arial" panose="020B0604020202020204" pitchFamily="34" charset="0"/>
                <a:cs typeface="Arial" panose="020B0604020202020204" pitchFamily="34" charset="0"/>
              </a:rPr>
              <a:t>F. Uraian Tugas</a:t>
            </a:r>
          </a:p>
          <a:p>
            <a:pPr marL="0" indent="0" algn="just">
              <a:lnSpc>
                <a:spcPct val="100000"/>
              </a:lnSpc>
              <a:buNone/>
            </a:pPr>
            <a:r>
              <a:rPr lang="id-ID" dirty="0">
                <a:latin typeface="Arial" panose="020B0604020202020204" pitchFamily="34" charset="0"/>
                <a:cs typeface="Arial" panose="020B0604020202020204" pitchFamily="34" charset="0"/>
              </a:rPr>
              <a:t>    Komponen lain yang juga penting dalam sistem penilaian prestasi kerja adalah uraian tugas (job description). </a:t>
            </a:r>
            <a:r>
              <a:rPr lang="id-ID" b="1" dirty="0">
                <a:latin typeface="Arial" panose="020B0604020202020204" pitchFamily="34" charset="0"/>
                <a:cs typeface="Arial" panose="020B0604020202020204" pitchFamily="34" charset="0"/>
              </a:rPr>
              <a:t>Uraian tugas adalah </a:t>
            </a:r>
            <a:r>
              <a:rPr lang="id-ID" dirty="0">
                <a:latin typeface="Arial" panose="020B0604020202020204" pitchFamily="34" charset="0"/>
                <a:cs typeface="Arial" panose="020B0604020202020204" pitchFamily="34" charset="0"/>
              </a:rPr>
              <a:t>merupakan daftar kegiatan atau tugas yang harus dilakukan oleh setiap karyawan dalam organisasi, sesuai dengan jabatan atau pekerjaan karyawan yang bersangkutan. Oleh karena itu apabila jenis kegiatan atau tugas yang terdapat dalam organisasi dan yang harus dikerjakan oleh masing-masing karyawan itu akan dinilai, maka acuannya adalah uraian tugas yang sudah ada.</a:t>
            </a:r>
          </a:p>
          <a:p>
            <a:pPr marL="0" indent="0" algn="just">
              <a:lnSpc>
                <a:spcPct val="100000"/>
              </a:lnSpc>
              <a:buNone/>
            </a:pPr>
            <a:r>
              <a:rPr lang="id-ID" dirty="0">
                <a:latin typeface="Arial" panose="020B0604020202020204" pitchFamily="34" charset="0"/>
                <a:cs typeface="Arial" panose="020B0604020202020204" pitchFamily="34" charset="0"/>
              </a:rPr>
              <a:t>    Dalam uraian tugas suatu organisasi yang berkaitan dengan penilaian prestasi</a:t>
            </a:r>
          </a:p>
        </p:txBody>
      </p:sp>
    </p:spTree>
    <p:extLst>
      <p:ext uri="{BB962C8B-B14F-4D97-AF65-F5344CB8AC3E}">
        <p14:creationId xmlns:p14="http://schemas.microsoft.com/office/powerpoint/2010/main" val="769919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388" y="0"/>
            <a:ext cx="10765023" cy="497541"/>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82388" y="497540"/>
            <a:ext cx="11631706" cy="6360460"/>
          </a:xfrm>
        </p:spPr>
        <p:txBody>
          <a:bodyPr>
            <a:normAutofit fontScale="92500"/>
          </a:bodyPr>
          <a:lstStyle/>
          <a:p>
            <a:pPr marL="0" indent="0" algn="just">
              <a:lnSpc>
                <a:spcPct val="100000"/>
              </a:lnSpc>
              <a:buNone/>
            </a:pPr>
            <a:r>
              <a:rPr lang="id-ID" dirty="0">
                <a:latin typeface="Arial" panose="020B0604020202020204" pitchFamily="34" charset="0"/>
                <a:cs typeface="Arial" panose="020B0604020202020204" pitchFamily="34" charset="0"/>
              </a:rPr>
              <a:t>kerja karyawan, sekurang-kurangnya mencakup tiga hal yaitu:</a:t>
            </a:r>
          </a:p>
          <a:p>
            <a:pPr marL="0" indent="0" algn="just">
              <a:lnSpc>
                <a:spcPct val="100000"/>
              </a:lnSpc>
              <a:buNone/>
            </a:pPr>
            <a:r>
              <a:rPr lang="id-ID" dirty="0">
                <a:latin typeface="Arial" panose="020B0604020202020204" pitchFamily="34" charset="0"/>
                <a:cs typeface="Arial" panose="020B0604020202020204" pitchFamily="34" charset="0"/>
              </a:rPr>
              <a:t>a. Kewajiban yang harus dilaksanakan oleh pelaksana pekerjaan (karyawan)</a:t>
            </a:r>
          </a:p>
          <a:p>
            <a:pPr marL="0" indent="0" algn="just">
              <a:lnSpc>
                <a:spcPct val="100000"/>
              </a:lnSpc>
              <a:buNone/>
            </a:pPr>
            <a:r>
              <a:rPr lang="id-ID" dirty="0">
                <a:latin typeface="Arial" panose="020B0604020202020204" pitchFamily="34" charset="0"/>
                <a:cs typeface="Arial" panose="020B0604020202020204" pitchFamily="34" charset="0"/>
              </a:rPr>
              <a:t>b. Tanggungjawab yang dibebankan kepada pelaksana pekerjaan tertentu.</a:t>
            </a:r>
          </a:p>
          <a:p>
            <a:pPr marL="0" indent="0" algn="just">
              <a:lnSpc>
                <a:spcPct val="100000"/>
              </a:lnSpc>
              <a:buNone/>
            </a:pPr>
            <a:r>
              <a:rPr lang="id-ID" dirty="0">
                <a:latin typeface="Arial" panose="020B0604020202020204" pitchFamily="34" charset="0"/>
                <a:cs typeface="Arial" panose="020B0604020202020204" pitchFamily="34" charset="0"/>
              </a:rPr>
              <a:t>c. Persyaratan yang harus dipenuhi.</a:t>
            </a:r>
          </a:p>
          <a:p>
            <a:pPr marL="0" indent="0" algn="just">
              <a:lnSpc>
                <a:spcPct val="100000"/>
              </a:lnSpc>
              <a:buNone/>
            </a:pPr>
            <a:r>
              <a:rPr lang="id-ID" dirty="0">
                <a:latin typeface="Arial" panose="020B0604020202020204" pitchFamily="34" charset="0"/>
                <a:cs typeface="Arial" panose="020B0604020202020204" pitchFamily="34" charset="0"/>
              </a:rPr>
              <a:t>    Untuk memperoleh penilaian yang objektif terhadap prestasi kerja yang dikaitkan dengan uraian kerja yang telah ada, maka para penilai harus mempunyai informasi dan fakta yang lengkap dan tepat. Dari uraian di atas jelas bahwa uraian tugas suatu organisasi sangat penting artinya bagi penilaian prestasi kerja para karyawan. Oleh karena itu, maka uraian tugas itu harus disusun sebaik-baiknya dan sejelas-jelasnya, sehingga para pelaksana tugas juga jelas melaksanakannya dan penilai juga jelas dalam melakukan penilaian. Uraian tugas yang baik, biasanya terdiri dari empat bagian yaitu:</a:t>
            </a:r>
          </a:p>
          <a:p>
            <a:pPr marL="0" indent="0" algn="just">
              <a:lnSpc>
                <a:spcPct val="100000"/>
              </a:lnSpc>
              <a:buNone/>
            </a:pPr>
            <a:r>
              <a:rPr lang="id-ID" dirty="0">
                <a:latin typeface="Arial" panose="020B0604020202020204" pitchFamily="34" charset="0"/>
                <a:cs typeface="Arial" panose="020B0604020202020204" pitchFamily="34" charset="0"/>
              </a:rPr>
              <a:t>1. Nama jabatan sehubungan dengan uraian tugas yang dimaksud.</a:t>
            </a:r>
          </a:p>
          <a:p>
            <a:pPr marL="0" indent="0" algn="just">
              <a:lnSpc>
                <a:spcPct val="100000"/>
              </a:lnSpc>
              <a:buNone/>
            </a:pPr>
            <a:r>
              <a:rPr lang="id-ID" dirty="0">
                <a:latin typeface="Arial" panose="020B0604020202020204" pitchFamily="34" charset="0"/>
                <a:cs typeface="Arial" panose="020B0604020202020204" pitchFamily="34" charset="0"/>
              </a:rPr>
              <a:t>2. Identitas fakta-fakta tentang tugas yang bersangkutan</a:t>
            </a:r>
          </a:p>
          <a:p>
            <a:pPr marL="0" indent="0" algn="just">
              <a:lnSpc>
                <a:spcPct val="100000"/>
              </a:lnSpc>
              <a:buNone/>
            </a:pPr>
            <a:r>
              <a:rPr lang="id-ID" dirty="0">
                <a:latin typeface="Arial" panose="020B0604020202020204" pitchFamily="34" charset="0"/>
                <a:cs typeface="Arial" panose="020B0604020202020204" pitchFamily="34" charset="0"/>
              </a:rPr>
              <a:t>3. Uraian tentang tugas terdiri dari keterangan singkat, jelas, lengkap, tabggunjawab</a:t>
            </a:r>
          </a:p>
          <a:p>
            <a:pPr marL="0" indent="0" algn="just">
              <a:lnSpc>
                <a:spcPct val="100000"/>
              </a:lnSpc>
              <a:buNone/>
            </a:pPr>
            <a:r>
              <a:rPr lang="id-ID" dirty="0">
                <a:latin typeface="Arial" panose="020B0604020202020204" pitchFamily="34" charset="0"/>
                <a:cs typeface="Arial" panose="020B0604020202020204" pitchFamily="34" charset="0"/>
              </a:rPr>
              <a:t>4. Persyaratan yang harus dipenuhi dalam melaksanakan tugas dan kewajiban dg baik.</a:t>
            </a:r>
          </a:p>
        </p:txBody>
      </p:sp>
    </p:spTree>
    <p:extLst>
      <p:ext uri="{BB962C8B-B14F-4D97-AF65-F5344CB8AC3E}">
        <p14:creationId xmlns:p14="http://schemas.microsoft.com/office/powerpoint/2010/main" val="2130713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sz="6600" dirty="0">
                <a:latin typeface="Arial" panose="020B0604020202020204" pitchFamily="34" charset="0"/>
                <a:cs typeface="Arial" panose="020B0604020202020204" pitchFamily="34" charset="0"/>
              </a:rPr>
              <a:t>TERIMA KASIH</a:t>
            </a:r>
          </a:p>
        </p:txBody>
      </p:sp>
    </p:spTree>
    <p:extLst>
      <p:ext uri="{BB962C8B-B14F-4D97-AF65-F5344CB8AC3E}">
        <p14:creationId xmlns:p14="http://schemas.microsoft.com/office/powerpoint/2010/main" val="806565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706" y="0"/>
            <a:ext cx="10845705" cy="497541"/>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01706" y="497540"/>
            <a:ext cx="11766176" cy="6360460"/>
          </a:xfrm>
        </p:spPr>
        <p:txBody>
          <a:bodyPr>
            <a:normAutofit/>
          </a:bodyPr>
          <a:lstStyle/>
          <a:p>
            <a:pPr marL="363538" indent="-363538" algn="just">
              <a:buNone/>
            </a:pPr>
            <a:r>
              <a:rPr lang="id-ID" dirty="0">
                <a:latin typeface="Arial" panose="020B0604020202020204" pitchFamily="34" charset="0"/>
                <a:cs typeface="Arial" panose="020B0604020202020204" pitchFamily="34" charset="0"/>
              </a:rPr>
              <a:t>4. Setiap orang ingin mendapatkan perlakuan yang objektif dan penilaian atas dasar prestasi kerjannya. </a:t>
            </a:r>
          </a:p>
          <a:p>
            <a:pPr marL="363538" indent="-363538" algn="just">
              <a:buNone/>
            </a:pPr>
            <a:r>
              <a:rPr lang="id-ID" dirty="0">
                <a:latin typeface="Arial" panose="020B0604020202020204" pitchFamily="34" charset="0"/>
                <a:cs typeface="Arial" panose="020B0604020202020204" pitchFamily="34" charset="0"/>
              </a:rPr>
              <a:t>5. Setiap orang bersedia menerima tanggungjawab yang lebih besar.</a:t>
            </a:r>
          </a:p>
          <a:p>
            <a:pPr marL="363538" indent="-363538" algn="just">
              <a:buNone/>
            </a:pPr>
            <a:r>
              <a:rPr lang="id-ID" dirty="0">
                <a:latin typeface="Arial" panose="020B0604020202020204" pitchFamily="34" charset="0"/>
                <a:cs typeface="Arial" panose="020B0604020202020204" pitchFamily="34" charset="0"/>
              </a:rPr>
              <a:t>6. Setiap orang pada umumnya tidak hanya melakukan kegiatan yang sifatnya rutin tanpa informasi tentang hasil kerjanya tersebut atau umpan balik (</a:t>
            </a:r>
            <a:r>
              <a:rPr lang="id-ID" i="1" dirty="0">
                <a:latin typeface="Arial" panose="020B0604020202020204" pitchFamily="34" charset="0"/>
                <a:cs typeface="Arial" panose="020B0604020202020204" pitchFamily="34" charset="0"/>
              </a:rPr>
              <a:t>feed back</a:t>
            </a:r>
            <a:r>
              <a:rPr lang="id-ID" dirty="0">
                <a:latin typeface="Arial" panose="020B0604020202020204" pitchFamily="34" charset="0"/>
                <a:cs typeface="Arial" panose="020B0604020202020204" pitchFamily="34" charset="0"/>
              </a:rPr>
              <a:t>).</a:t>
            </a:r>
          </a:p>
          <a:p>
            <a:pPr marL="0" indent="0" algn="just">
              <a:buNone/>
            </a:pPr>
            <a:r>
              <a:rPr lang="id-ID" dirty="0">
                <a:latin typeface="Arial" panose="020B0604020202020204" pitchFamily="34" charset="0"/>
                <a:cs typeface="Arial" panose="020B0604020202020204" pitchFamily="34" charset="0"/>
              </a:rPr>
              <a:t>    berdasarkan asumsi-asumsi tersebut di atas dapat disimpulkan bahwa penilaian prestasi kerja adalah penting dalam suatu organisasi dalam rangka pengembangan sumber daya manusia. Kegiatan ini dapat memperbaiki keputusan manajer dan memberikan umpan balik kepada para karyawan tentang kegiatan mereka. Secara rinci manfaat penilaian prestasi kerja dalam suatu organisasi antara lain sebagai berikut:</a:t>
            </a:r>
          </a:p>
          <a:p>
            <a:pPr marL="363538" indent="-363538" algn="just">
              <a:buNone/>
            </a:pPr>
            <a:r>
              <a:rPr lang="id-ID" dirty="0">
                <a:latin typeface="Arial" panose="020B0604020202020204" pitchFamily="34" charset="0"/>
                <a:cs typeface="Arial" panose="020B0604020202020204" pitchFamily="34" charset="0"/>
              </a:rPr>
              <a:t>a. Peningkatan prestasi kerja. Dengan adanya penilaian, baik manajer maupun karyawan memperoleh umpan balik dan mereka dapat memperbaiki pekerjaannya.</a:t>
            </a:r>
          </a:p>
        </p:txBody>
      </p:sp>
    </p:spTree>
    <p:extLst>
      <p:ext uri="{BB962C8B-B14F-4D97-AF65-F5344CB8AC3E}">
        <p14:creationId xmlns:p14="http://schemas.microsoft.com/office/powerpoint/2010/main" val="2811538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0818811" cy="551329"/>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28600" y="551329"/>
            <a:ext cx="11712388" cy="6400800"/>
          </a:xfrm>
        </p:spPr>
        <p:txBody>
          <a:bodyPr>
            <a:normAutofit/>
          </a:bodyPr>
          <a:lstStyle/>
          <a:p>
            <a:pPr marL="363538" indent="-363538" algn="just">
              <a:buNone/>
            </a:pPr>
            <a:r>
              <a:rPr lang="id-ID" dirty="0">
                <a:latin typeface="Arial" panose="020B0604020202020204" pitchFamily="34" charset="0"/>
                <a:cs typeface="Arial" panose="020B0604020202020204" pitchFamily="34" charset="0"/>
              </a:rPr>
              <a:t>b. Kesempatan kerja yang adil. Dengan adanya penilaian kerja yang akurat akan menjamin setiap karyawan akan memperoleh kesempatan menempati posisi pekerjaan sesuai dengan kemampuannya.</a:t>
            </a:r>
          </a:p>
          <a:p>
            <a:pPr marL="363538" indent="-363538" algn="just">
              <a:buNone/>
            </a:pPr>
            <a:r>
              <a:rPr lang="id-ID" dirty="0">
                <a:latin typeface="Arial" panose="020B0604020202020204" pitchFamily="34" charset="0"/>
                <a:cs typeface="Arial" panose="020B0604020202020204" pitchFamily="34" charset="0"/>
              </a:rPr>
              <a:t>c. Kebutuhan-kebutuhan pelatihan pengembangan. Melalui pelatihan prestasi kerja akan dideteksi karyawan-karyawan yang kemampuannya rendah dan kemudian memungkinkan adanya program pelatihan untuk meningkatkan kemampuan mereka.</a:t>
            </a:r>
          </a:p>
          <a:p>
            <a:pPr marL="363538" indent="-363538" algn="just">
              <a:buNone/>
            </a:pPr>
            <a:r>
              <a:rPr lang="id-ID" dirty="0">
                <a:latin typeface="Arial" panose="020B0604020202020204" pitchFamily="34" charset="0"/>
                <a:cs typeface="Arial" panose="020B0604020202020204" pitchFamily="34" charset="0"/>
              </a:rPr>
              <a:t>d. Penyesuaian Kompensasi. Penilaian prestasi kerja dapat membantu para manajer untuk mengambil keputusan dalam menentukan perbaikan pemberian kompensasi gaji, bonus dan sebagainya.</a:t>
            </a:r>
          </a:p>
          <a:p>
            <a:pPr marL="363538" indent="-363538" algn="just">
              <a:buNone/>
            </a:pPr>
            <a:r>
              <a:rPr lang="id-ID" dirty="0">
                <a:latin typeface="Arial" panose="020B0604020202020204" pitchFamily="34" charset="0"/>
                <a:cs typeface="Arial" panose="020B0604020202020204" pitchFamily="34" charset="0"/>
              </a:rPr>
              <a:t>e. Keputusan-keputusan promosi dan demosi. Hasil penilaian prestasi kerja terhadap karyawan dapat digunakan untuk mengambil keputusan mempromosikan karyawan yang berprestasi baik, dan demosi untuk karyawan yang berprestasinya</a:t>
            </a:r>
          </a:p>
        </p:txBody>
      </p:sp>
    </p:spTree>
    <p:extLst>
      <p:ext uri="{BB962C8B-B14F-4D97-AF65-F5344CB8AC3E}">
        <p14:creationId xmlns:p14="http://schemas.microsoft.com/office/powerpoint/2010/main" val="4193151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494" y="0"/>
            <a:ext cx="11685494" cy="564776"/>
          </a:xfrm>
        </p:spPr>
        <p:txBody>
          <a:bodyPr>
            <a:normAutofit/>
          </a:bodyPr>
          <a:lstStyle/>
          <a:p>
            <a:r>
              <a:rPr lang="id-ID" sz="2400" cap="none" dirty="0">
                <a:latin typeface="Arial" panose="020B0604020202020204" pitchFamily="34" charset="0"/>
                <a:cs typeface="Arial" panose="020B0604020202020204" pitchFamily="34" charset="0"/>
              </a:rPr>
              <a:t>Meteri lanjutan</a:t>
            </a:r>
          </a:p>
        </p:txBody>
      </p:sp>
      <p:sp>
        <p:nvSpPr>
          <p:cNvPr id="3" name="Content Placeholder 2"/>
          <p:cNvSpPr>
            <a:spLocks noGrp="1"/>
          </p:cNvSpPr>
          <p:nvPr>
            <p:ph idx="1"/>
          </p:nvPr>
        </p:nvSpPr>
        <p:spPr>
          <a:xfrm>
            <a:off x="255494" y="564775"/>
            <a:ext cx="11685494" cy="6427695"/>
          </a:xfrm>
        </p:spPr>
        <p:txBody>
          <a:bodyPr>
            <a:normAutofit/>
          </a:bodyPr>
          <a:lstStyle/>
          <a:p>
            <a:pPr algn="just"/>
            <a:r>
              <a:rPr lang="id-ID" dirty="0">
                <a:latin typeface="Arial" panose="020B0604020202020204" pitchFamily="34" charset="0"/>
                <a:cs typeface="Arial" panose="020B0604020202020204" pitchFamily="34" charset="0"/>
              </a:rPr>
              <a:t>  Kurang baik atau jelak/buruk.</a:t>
            </a:r>
          </a:p>
          <a:p>
            <a:pPr marL="363538" indent="-363538" algn="just">
              <a:buNone/>
            </a:pPr>
            <a:r>
              <a:rPr lang="id-ID" dirty="0">
                <a:latin typeface="Arial" panose="020B0604020202020204" pitchFamily="34" charset="0"/>
                <a:cs typeface="Arial" panose="020B0604020202020204" pitchFamily="34" charset="0"/>
              </a:rPr>
              <a:t>f. Kesalahan-kesalahan desain pekerjaan. Hasil peneilaian prestasi kerja dapat digunakan untuk menilai desain kerja. Artinya hasil penilaian prestasi kerja ini dapat membantu mendiagnosis kesalahan-kesalahan desain kerja.</a:t>
            </a:r>
          </a:p>
          <a:p>
            <a:pPr marL="363538" indent="-363538" algn="just">
              <a:buNone/>
            </a:pPr>
            <a:r>
              <a:rPr lang="id-ID" dirty="0">
                <a:latin typeface="Arial" panose="020B0604020202020204" pitchFamily="34" charset="0"/>
                <a:cs typeface="Arial" panose="020B0604020202020204" pitchFamily="34" charset="0"/>
              </a:rPr>
              <a:t>g. Penyimpangan-penyimpangan proses rekruitmen dan seleksi. Penilaian prestasi kerja dapat digunakan untuk menilai proses rekruitmen dan seleksi karyawan yang telah lalu. Prestasi kerja yang sangat rendah bagi karyawan baru adalah mencerminkan adanya penyimpangan-penyimpangan proses rekruitmen dan seleksi.</a:t>
            </a:r>
          </a:p>
          <a:p>
            <a:pPr marL="363538" indent="-363538" algn="just">
              <a:buNone/>
            </a:pPr>
            <a:r>
              <a:rPr lang="id-ID" b="1" dirty="0">
                <a:latin typeface="Arial" panose="020B0604020202020204" pitchFamily="34" charset="0"/>
                <a:cs typeface="Arial" panose="020B0604020202020204" pitchFamily="34" charset="0"/>
              </a:rPr>
              <a:t>B. Elemen-elemen Pokok Sistem penilaian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Kerja</a:t>
            </a:r>
            <a:endParaRPr lang="id-ID" b="1" dirty="0">
              <a:latin typeface="Arial" panose="020B0604020202020204" pitchFamily="34" charset="0"/>
              <a:cs typeface="Arial" panose="020B0604020202020204" pitchFamily="34" charset="0"/>
            </a:endParaRP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Sistem penilaian prestasi kerja dalam suatu organisasi mencakup beberapa elemen. Elemen pokok sistem penilaian prestasi kerja ini mencakup kriteria yang ada hubungannya dengan pelaksanaan kerja, ukuran-ukuran kriteria tersebut dan pembe</a:t>
            </a:r>
          </a:p>
        </p:txBody>
      </p:sp>
    </p:spTree>
    <p:extLst>
      <p:ext uri="{BB962C8B-B14F-4D97-AF65-F5344CB8AC3E}">
        <p14:creationId xmlns:p14="http://schemas.microsoft.com/office/powerpoint/2010/main" val="34124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494" y="0"/>
            <a:ext cx="10791917" cy="497541"/>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55494" y="497541"/>
            <a:ext cx="11712388" cy="6454588"/>
          </a:xfrm>
        </p:spPr>
        <p:txBody>
          <a:bodyPr>
            <a:normAutofit lnSpcReduction="10000"/>
          </a:bodyPr>
          <a:lstStyle/>
          <a:p>
            <a:pPr marL="0" indent="0" algn="just">
              <a:buNone/>
            </a:pPr>
            <a:r>
              <a:rPr lang="id-ID" dirty="0">
                <a:latin typeface="Arial" panose="020B0604020202020204" pitchFamily="34" charset="0"/>
                <a:cs typeface="Arial" panose="020B0604020202020204" pitchFamily="34" charset="0"/>
              </a:rPr>
              <a:t>Pemberian umpan balik kepada karyawan dan manajer personalian. Meskipun manajer personalia merancang sistem penilaian prestasi kerja, tetapi mereka yang melakukan penilaian prestasi kerja pada umumnya atasan langsung karyawan yang bersangkutan.</a:t>
            </a:r>
          </a:p>
          <a:p>
            <a:pPr marL="0" indent="0" algn="just">
              <a:buNone/>
            </a:pPr>
            <a:r>
              <a:rPr lang="id-ID" b="1" dirty="0">
                <a:latin typeface="Arial" panose="020B0604020202020204" pitchFamily="34" charset="0"/>
                <a:cs typeface="Arial" panose="020B0604020202020204" pitchFamily="34" charset="0"/>
              </a:rPr>
              <a:t>C. Ukuran-ukuran penilaian Prestasi kerja</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Penilaian yang baik harus dapat memberikan gambaran yang akurat tentang yang diukur. Artinya penilaian tersebut benar-benar menilai prestasi pekerjaan karyawan yang dinilai. Agar penilaian mencapai tujuan ini maka ada 3 hal yang perlu diperhatikan yaitu:</a:t>
            </a:r>
          </a:p>
          <a:p>
            <a:pPr marL="363538" indent="-363538" algn="just">
              <a:buNone/>
            </a:pPr>
            <a:r>
              <a:rPr lang="id-ID" dirty="0">
                <a:latin typeface="Arial" panose="020B0604020202020204" pitchFamily="34" charset="0"/>
                <a:cs typeface="Arial" panose="020B0604020202020204" pitchFamily="34" charset="0"/>
              </a:rPr>
              <a:t>1.	Penilain harus mempunyai hubungan dengan pekerjaan (job related). Artinya sistem penilaian itu benar-benar menilai perilaku atau kerja yang mendukung kegatan organisasi di mana karyawan itu bekerja.</a:t>
            </a:r>
          </a:p>
          <a:p>
            <a:pPr marL="363538" indent="-363538" algn="just">
              <a:buNone/>
            </a:pPr>
            <a:r>
              <a:rPr lang="id-ID" dirty="0">
                <a:latin typeface="Arial" panose="020B0604020202020204" pitchFamily="34" charset="0"/>
                <a:cs typeface="Arial" panose="020B0604020202020204" pitchFamily="34" charset="0"/>
              </a:rPr>
              <a:t>2. Adanya standar pelaksanaan kerja (</a:t>
            </a:r>
            <a:r>
              <a:rPr lang="id-ID" i="1" dirty="0">
                <a:latin typeface="Arial" panose="020B0604020202020204" pitchFamily="34" charset="0"/>
                <a:cs typeface="Arial" panose="020B0604020202020204" pitchFamily="34" charset="0"/>
              </a:rPr>
              <a:t>performance standards</a:t>
            </a:r>
            <a:r>
              <a:rPr lang="id-ID" dirty="0">
                <a:latin typeface="Arial" panose="020B0604020202020204" pitchFamily="34" charset="0"/>
                <a:cs typeface="Arial" panose="020B0604020202020204" pitchFamily="34" charset="0"/>
              </a:rPr>
              <a:t>). Standar pelaksanaan adalah ukuran yang dipakai untuk menilai prestasi kerja tersebut. Agar penilaian</a:t>
            </a:r>
          </a:p>
          <a:p>
            <a:pPr marL="0" indent="0" algn="just">
              <a:buNone/>
            </a:pPr>
            <a:endParaRPr lang="id-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0577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494" y="0"/>
            <a:ext cx="10791917" cy="484094"/>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55494" y="484094"/>
            <a:ext cx="11752730" cy="6494930"/>
          </a:xfrm>
        </p:spPr>
        <p:txBody>
          <a:bodyPr>
            <a:normAutofit lnSpcReduction="10000"/>
          </a:bodyPr>
          <a:lstStyle/>
          <a:p>
            <a:pPr marL="0" indent="0" algn="just">
              <a:buNone/>
            </a:pPr>
            <a:r>
              <a:rPr lang="id-ID" dirty="0">
                <a:latin typeface="Arial" panose="020B0604020202020204" pitchFamily="34" charset="0"/>
                <a:cs typeface="Arial" panose="020B0604020202020204" pitchFamily="34" charset="0"/>
              </a:rPr>
              <a:t> itu efektif, maka standar penilaian hendaknya berhubungan dengan hasil-hasil yang diinginkan setiap pekerjaan. Dengan demikian, maka standar pelaksanaan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penilaian</a:t>
            </a:r>
            <a:r>
              <a:rPr lang="en-US"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kerja ini semacam alat ukur untuk prestasi kerja. Akat ukur yang baik harus memenuhi sekurang-kurangnya 2 kriteria yaitu:</a:t>
            </a:r>
          </a:p>
          <a:p>
            <a:pPr marL="457200" indent="-457200" algn="just">
              <a:buAutoNum type="arabicPeriod"/>
            </a:pPr>
            <a:r>
              <a:rPr lang="id-ID" dirty="0">
                <a:latin typeface="Arial" panose="020B0604020202020204" pitchFamily="34" charset="0"/>
                <a:cs typeface="Arial" panose="020B0604020202020204" pitchFamily="34" charset="0"/>
              </a:rPr>
              <a:t>Validitas dan reliabilitas. Alat penilaian kerja yang validitasnya tinggi, apabila alat ukur itu mengukur apa yang harus diukur. Sedangkan </a:t>
            </a:r>
          </a:p>
          <a:p>
            <a:pPr marL="457200" indent="-457200" algn="just">
              <a:buAutoNum type="arabicPeriod"/>
            </a:pPr>
            <a:r>
              <a:rPr lang="id-ID" dirty="0">
                <a:latin typeface="Arial" panose="020B0604020202020204" pitchFamily="34" charset="0"/>
                <a:cs typeface="Arial" panose="020B0604020202020204" pitchFamily="34" charset="0"/>
              </a:rPr>
              <a:t>alat ukur yang reliabilitasnya tinggi, apabila alat ukur itu mempunyai hasil yang ajeg (</a:t>
            </a:r>
            <a:r>
              <a:rPr lang="id-ID" i="1" dirty="0">
                <a:latin typeface="Arial" panose="020B0604020202020204" pitchFamily="34" charset="0"/>
                <a:cs typeface="Arial" panose="020B0604020202020204" pitchFamily="34" charset="0"/>
              </a:rPr>
              <a:t>consistent</a:t>
            </a:r>
            <a:r>
              <a:rPr lang="id-ID" dirty="0">
                <a:latin typeface="Arial" panose="020B0604020202020204" pitchFamily="34" charset="0"/>
                <a:cs typeface="Arial" panose="020B0604020202020204" pitchFamily="34" charset="0"/>
              </a:rPr>
              <a:t>).</a:t>
            </a:r>
          </a:p>
          <a:p>
            <a:pPr marL="0" indent="0" algn="just">
              <a:buNone/>
            </a:pPr>
            <a:r>
              <a:rPr lang="id-ID" b="1" dirty="0">
                <a:latin typeface="Arial" panose="020B0604020202020204" pitchFamily="34" charset="0"/>
                <a:cs typeface="Arial" panose="020B0604020202020204" pitchFamily="34" charset="0"/>
              </a:rPr>
              <a:t>3. Praktis</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Sistem penilaian yang praktis, bila mudah dipahami dan dimengerti serta digunakan, baik oleh penilai prestasi kerja maupun karyawan. Cara penilaian prestasi kerja dapat dilakukan melalui pengamatan-pengamatan, baik pengamatan langsung maupun tidak langsung. Observasi langsung dilaksanakan apabila para penilai seca</a:t>
            </a:r>
          </a:p>
          <a:p>
            <a:pPr marL="363538" indent="-363538" algn="just">
              <a:buNone/>
            </a:pPr>
            <a:r>
              <a:rPr lang="id-ID"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16853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388" y="0"/>
            <a:ext cx="10765023" cy="497541"/>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188259" y="497540"/>
            <a:ext cx="11739282" cy="6360459"/>
          </a:xfrm>
        </p:spPr>
        <p:txBody>
          <a:bodyPr>
            <a:normAutofit/>
          </a:bodyPr>
          <a:lstStyle/>
          <a:p>
            <a:pPr marL="0" indent="0" algn="just">
              <a:buNone/>
            </a:pPr>
            <a:r>
              <a:rPr lang="id-ID" dirty="0">
                <a:latin typeface="Arial" panose="020B0604020202020204" pitchFamily="34" charset="0"/>
                <a:cs typeface="Arial" panose="020B0604020202020204" pitchFamily="34" charset="0"/>
              </a:rPr>
              <a:t>Secara nyata atau visual melihat pelaksanaan kerja yang dinilai (karyawan). Sedangkan penilaian tidak langsung terjadi kalau penilaian dilakukan terhadap pekaksanaan kerja melalui simulasi atau tiruan. Tes tertulis untuk menceritakan prosedur mengoperasikan suatu alat adalah salah satu bentuk penilaian secara tidak langsung suatu penampilan kerja.</a:t>
            </a:r>
          </a:p>
          <a:p>
            <a:pPr marL="0" indent="0" algn="just">
              <a:buNone/>
            </a:pPr>
            <a:r>
              <a:rPr lang="id-ID" dirty="0">
                <a:latin typeface="Arial" panose="020B0604020202020204" pitchFamily="34" charset="0"/>
                <a:cs typeface="Arial" panose="020B0604020202020204" pitchFamily="34" charset="0"/>
              </a:rPr>
              <a:t>     Dimensi lain dari ukuran-ukuran prestasi kerja ini adalah masalah subjektif dan objektif. Ukuran subjektif adalah ukuran penilaian yang tidak dapat dibuktikan atau diuji oleh orang-orang lain. Penilai menilai prestasi kerja karyawan menggunakan ukuran dirinya sendiri. Sedangkan ukuran objektif adalah ukuran-ukuran yang dapat dibuktikan atau diuji oleh orang lain. Penilaian memberikan penilaian terhadap karyawan menggunakan ukuran yang umum dipakai sehubungan aspek yang dinilai.</a:t>
            </a:r>
          </a:p>
          <a:p>
            <a:pPr marL="0" indent="0" algn="just">
              <a:buNone/>
            </a:pPr>
            <a:r>
              <a:rPr lang="id-ID" b="1" dirty="0">
                <a:latin typeface="Arial" panose="020B0604020202020204" pitchFamily="34" charset="0"/>
                <a:cs typeface="Arial" panose="020B0604020202020204" pitchFamily="34" charset="0"/>
              </a:rPr>
              <a:t>D. Metode-metode penilaian</a:t>
            </a:r>
            <a:r>
              <a:rPr lang="en-US" b="1" dirty="0">
                <a:latin typeface="Arial" panose="020B0604020202020204" pitchFamily="34" charset="0"/>
                <a:cs typeface="Arial" panose="020B0604020202020204" pitchFamily="34" charset="0"/>
              </a:rPr>
              <a:t> </a:t>
            </a:r>
            <a:r>
              <a:rPr lang="en-US" b="1">
                <a:latin typeface="Arial" panose="020B0604020202020204" pitchFamily="34" charset="0"/>
                <a:cs typeface="Arial" panose="020B0604020202020204" pitchFamily="34" charset="0"/>
              </a:rPr>
              <a:t>Kerja</a:t>
            </a:r>
            <a:endParaRPr lang="id-ID" b="1" dirty="0">
              <a:latin typeface="Arial" panose="020B0604020202020204" pitchFamily="34" charset="0"/>
              <a:cs typeface="Arial" panose="020B0604020202020204" pitchFamily="34" charset="0"/>
            </a:endParaRP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Metode penilaian prestasi kerja pada umumnya dikelompokkan menjadi 2 macam</a:t>
            </a:r>
          </a:p>
        </p:txBody>
      </p:sp>
    </p:spTree>
    <p:extLst>
      <p:ext uri="{BB962C8B-B14F-4D97-AF65-F5344CB8AC3E}">
        <p14:creationId xmlns:p14="http://schemas.microsoft.com/office/powerpoint/2010/main" val="812246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388" y="0"/>
            <a:ext cx="10765023" cy="524435"/>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82388" y="524434"/>
            <a:ext cx="11645153" cy="6535271"/>
          </a:xfrm>
        </p:spPr>
        <p:txBody>
          <a:bodyPr>
            <a:normAutofit lnSpcReduction="10000"/>
          </a:bodyPr>
          <a:lstStyle/>
          <a:p>
            <a:pPr marL="0" indent="0">
              <a:buNone/>
            </a:pPr>
            <a:r>
              <a:rPr lang="id-ID" dirty="0">
                <a:latin typeface="Arial" panose="020B0604020202020204" pitchFamily="34" charset="0"/>
                <a:cs typeface="Arial" panose="020B0604020202020204" pitchFamily="34" charset="0"/>
              </a:rPr>
              <a:t>Yaitu :</a:t>
            </a:r>
          </a:p>
          <a:p>
            <a:pPr marL="457200" indent="-457200" algn="just">
              <a:buAutoNum type="arabicPeriod"/>
            </a:pPr>
            <a:r>
              <a:rPr lang="id-ID" dirty="0">
                <a:latin typeface="Arial" panose="020B0604020202020204" pitchFamily="34" charset="0"/>
                <a:cs typeface="Arial" panose="020B0604020202020204" pitchFamily="34" charset="0"/>
              </a:rPr>
              <a:t>Metode penilaian yang berorientasikan waktu yang lalu. Penilaian prestasi kerja pada umumnya berorientasi pada masa lalu, artinya penilaian prestasi kerja seorang karyawan itu dinilai berdasarkan hasil yang telah dicapai oleh karyawan selama ini. Metode yang beroriantasi masa lalu ini mempunyai kelebihan dalam hal perlakuan terhadap kerja yang telah terjadi dan sampai derajat tertentu dapat di ukur. Namun metode ini juga mempunyai kelemahan yakni prestasi kerja pada waktu yang lalu tidak dapat diubah. Tetapi dengan mengevaluasi prestasi kerja yang lalu para karyawan memperoleh umpan balik terhadap pekerjaan mereka. Selanjutnya umpan balik tersebut dapat dimanfaatkan untuk perbaikan-perbaikan prestasi mereka. Teknik-teknik penilaian ini antara lain mencakup:</a:t>
            </a:r>
          </a:p>
          <a:p>
            <a:pPr marL="457200" indent="-457200" algn="just">
              <a:buAutoNum type="alphaLcPeriod"/>
            </a:pPr>
            <a:r>
              <a:rPr lang="id-ID" b="1" dirty="0">
                <a:latin typeface="Arial" panose="020B0604020202020204" pitchFamily="34" charset="0"/>
                <a:cs typeface="Arial" panose="020B0604020202020204" pitchFamily="34" charset="0"/>
              </a:rPr>
              <a:t>Rating Scale</a:t>
            </a:r>
          </a:p>
          <a:p>
            <a:pPr marL="0" indent="0" algn="just">
              <a:buNone/>
            </a:pPr>
            <a:r>
              <a:rPr lang="id-ID" b="1" dirty="0">
                <a:latin typeface="Arial" panose="020B0604020202020204" pitchFamily="34" charset="0"/>
                <a:cs typeface="Arial" panose="020B0604020202020204" pitchFamily="34" charset="0"/>
              </a:rPr>
              <a:t>      </a:t>
            </a:r>
            <a:r>
              <a:rPr lang="id-ID" dirty="0">
                <a:latin typeface="Arial" panose="020B0604020202020204" pitchFamily="34" charset="0"/>
                <a:cs typeface="Arial" panose="020B0604020202020204" pitchFamily="34" charset="0"/>
              </a:rPr>
              <a:t>Dalam hal ini penilaian secara subjektif terhadap prestasi kerja karyawan dengan skala tertentu dari yang terendah sampai dengan tertinggi. Penilaian mem</a:t>
            </a:r>
          </a:p>
          <a:p>
            <a:pPr marL="457200" indent="-457200" algn="just">
              <a:buAutoNum type="arabicPeriod"/>
            </a:pPr>
            <a:endParaRPr lang="id-ID" dirty="0">
              <a:latin typeface="Arial" panose="020B0604020202020204" pitchFamily="34" charset="0"/>
              <a:cs typeface="Arial" panose="020B0604020202020204" pitchFamily="34" charset="0"/>
            </a:endParaRPr>
          </a:p>
          <a:p>
            <a:pPr marL="0" indent="0" algn="just">
              <a:buNone/>
            </a:pPr>
            <a:endParaRPr lang="id-I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5127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835" y="0"/>
            <a:ext cx="10751576" cy="591671"/>
          </a:xfrm>
        </p:spPr>
        <p:txBody>
          <a:bodyPr>
            <a:normAutofit/>
          </a:bodyPr>
          <a:lstStyle/>
          <a:p>
            <a:r>
              <a:rPr lang="id-ID" sz="2400" cap="none" dirty="0">
                <a:latin typeface="Arial" panose="020B0604020202020204" pitchFamily="34" charset="0"/>
                <a:cs typeface="Arial" panose="020B0604020202020204" pitchFamily="34" charset="0"/>
              </a:rPr>
              <a:t>Materi lanjutan</a:t>
            </a:r>
          </a:p>
        </p:txBody>
      </p:sp>
      <p:sp>
        <p:nvSpPr>
          <p:cNvPr id="3" name="Content Placeholder 2"/>
          <p:cNvSpPr>
            <a:spLocks noGrp="1"/>
          </p:cNvSpPr>
          <p:nvPr>
            <p:ph idx="1"/>
          </p:nvPr>
        </p:nvSpPr>
        <p:spPr>
          <a:xfrm>
            <a:off x="295835" y="591670"/>
            <a:ext cx="11658599" cy="6481483"/>
          </a:xfrm>
        </p:spPr>
        <p:txBody>
          <a:bodyPr>
            <a:normAutofit/>
          </a:bodyPr>
          <a:lstStyle/>
          <a:p>
            <a:pPr marL="0" indent="0" algn="just">
              <a:buNone/>
            </a:pPr>
            <a:r>
              <a:rPr lang="id-ID" dirty="0">
                <a:latin typeface="Arial" panose="020B0604020202020204" pitchFamily="34" charset="0"/>
                <a:cs typeface="Arial" panose="020B0604020202020204" pitchFamily="34" charset="0"/>
              </a:rPr>
              <a:t>Memberikan tanda pada skala yang sudah ada tersebut dengan cara membandingkan antara hasil pekerjaan karyawan dengan kriteria yang telah ditentukan tersebut berdasarkan justifikasi penilai yang bersangkutan.</a:t>
            </a:r>
          </a:p>
          <a:p>
            <a:pPr marL="0" indent="0" algn="just">
              <a:buNone/>
            </a:pPr>
            <a:r>
              <a:rPr lang="id-ID" dirty="0">
                <a:latin typeface="Arial" panose="020B0604020202020204" pitchFamily="34" charset="0"/>
                <a:cs typeface="Arial" panose="020B0604020202020204" pitchFamily="34" charset="0"/>
              </a:rPr>
              <a:t>Contoh:</a:t>
            </a:r>
          </a:p>
          <a:p>
            <a:pPr marL="0" indent="0" algn="just">
              <a:buNone/>
            </a:pPr>
            <a:endParaRPr lang="id-ID" dirty="0">
              <a:latin typeface="Arial" panose="020B0604020202020204" pitchFamily="34" charset="0"/>
              <a:cs typeface="Arial" panose="020B0604020202020204" pitchFamily="34" charset="0"/>
            </a:endParaRPr>
          </a:p>
          <a:p>
            <a:pPr marL="0" indent="0" algn="just">
              <a:buNone/>
            </a:pPr>
            <a:endParaRPr lang="id-ID" dirty="0">
              <a:latin typeface="Arial" panose="020B0604020202020204" pitchFamily="34" charset="0"/>
              <a:cs typeface="Arial" panose="020B0604020202020204" pitchFamily="34" charset="0"/>
            </a:endParaRPr>
          </a:p>
          <a:p>
            <a:pPr marL="0" indent="0" algn="just">
              <a:buNone/>
            </a:pPr>
            <a:endParaRPr lang="id-ID" dirty="0">
              <a:latin typeface="Arial" panose="020B0604020202020204" pitchFamily="34" charset="0"/>
              <a:cs typeface="Arial" panose="020B0604020202020204" pitchFamily="34" charset="0"/>
            </a:endParaRPr>
          </a:p>
          <a:p>
            <a:pPr marL="0" indent="0" algn="just">
              <a:buNone/>
            </a:pPr>
            <a:endParaRPr lang="id-ID" dirty="0">
              <a:latin typeface="Arial" panose="020B0604020202020204" pitchFamily="34" charset="0"/>
              <a:cs typeface="Arial" panose="020B0604020202020204" pitchFamily="34" charset="0"/>
            </a:endParaRPr>
          </a:p>
          <a:p>
            <a:pPr marL="0" indent="0">
              <a:buNone/>
            </a:pPr>
            <a:endParaRPr lang="id-ID" dirty="0">
              <a:latin typeface="Arial" panose="020B0604020202020204" pitchFamily="34" charset="0"/>
              <a:cs typeface="Arial" panose="020B0604020202020204" pitchFamily="34" charset="0"/>
            </a:endParaRPr>
          </a:p>
          <a:p>
            <a:pPr marL="0" indent="0">
              <a:buNone/>
            </a:pPr>
            <a:r>
              <a:rPr lang="id-ID" b="1" dirty="0">
                <a:latin typeface="Arial" panose="020B0604020202020204" pitchFamily="34" charset="0"/>
                <a:cs typeface="Arial" panose="020B0604020202020204" pitchFamily="34" charset="0"/>
              </a:rPr>
              <a:t>b. Checklist. </a:t>
            </a:r>
          </a:p>
          <a:p>
            <a:pPr marL="0" indent="0" algn="just">
              <a:buNone/>
            </a:pPr>
            <a:r>
              <a:rPr lang="id-ID" dirty="0">
                <a:latin typeface="Arial" panose="020B0604020202020204" pitchFamily="34" charset="0"/>
                <a:cs typeface="Arial" panose="020B0604020202020204" pitchFamily="34" charset="0"/>
              </a:rPr>
              <a:t>     Dalam metode ini Checklist penilai hanya memilih pernyataan-pernyataan yang sudah tersedia, yang menggambarkan prestasi kerja dan karakteristik-karakteristik</a:t>
            </a:r>
          </a:p>
          <a:p>
            <a:endParaRPr lang="id-ID" dirty="0"/>
          </a:p>
        </p:txBody>
      </p:sp>
      <p:graphicFrame>
        <p:nvGraphicFramePr>
          <p:cNvPr id="4" name="Table 3"/>
          <p:cNvGraphicFramePr>
            <a:graphicFrameLocks noGrp="1"/>
          </p:cNvGraphicFramePr>
          <p:nvPr>
            <p:extLst>
              <p:ext uri="{D42A27DB-BD31-4B8C-83A1-F6EECF244321}">
                <p14:modId xmlns:p14="http://schemas.microsoft.com/office/powerpoint/2010/main" val="3046453528"/>
              </p:ext>
            </p:extLst>
          </p:nvPr>
        </p:nvGraphicFramePr>
        <p:xfrm>
          <a:off x="1600200" y="2178425"/>
          <a:ext cx="8559803" cy="2762922"/>
        </p:xfrm>
        <a:graphic>
          <a:graphicData uri="http://schemas.openxmlformats.org/drawingml/2006/table">
            <a:tbl>
              <a:tblPr firstRow="1" bandRow="1">
                <a:tableStyleId>{5C22544A-7EE6-4342-B048-85BDC9FD1C3A}</a:tableStyleId>
              </a:tblPr>
              <a:tblGrid>
                <a:gridCol w="1891228">
                  <a:extLst>
                    <a:ext uri="{9D8B030D-6E8A-4147-A177-3AD203B41FA5}">
                      <a16:colId xmlns:a16="http://schemas.microsoft.com/office/drawing/2014/main" val="20000"/>
                    </a:ext>
                  </a:extLst>
                </a:gridCol>
                <a:gridCol w="1333715">
                  <a:extLst>
                    <a:ext uri="{9D8B030D-6E8A-4147-A177-3AD203B41FA5}">
                      <a16:colId xmlns:a16="http://schemas.microsoft.com/office/drawing/2014/main" val="20001"/>
                    </a:ext>
                  </a:extLst>
                </a:gridCol>
                <a:gridCol w="1333715">
                  <a:extLst>
                    <a:ext uri="{9D8B030D-6E8A-4147-A177-3AD203B41FA5}">
                      <a16:colId xmlns:a16="http://schemas.microsoft.com/office/drawing/2014/main" val="20002"/>
                    </a:ext>
                  </a:extLst>
                </a:gridCol>
                <a:gridCol w="1333715">
                  <a:extLst>
                    <a:ext uri="{9D8B030D-6E8A-4147-A177-3AD203B41FA5}">
                      <a16:colId xmlns:a16="http://schemas.microsoft.com/office/drawing/2014/main" val="20003"/>
                    </a:ext>
                  </a:extLst>
                </a:gridCol>
                <a:gridCol w="1333715">
                  <a:extLst>
                    <a:ext uri="{9D8B030D-6E8A-4147-A177-3AD203B41FA5}">
                      <a16:colId xmlns:a16="http://schemas.microsoft.com/office/drawing/2014/main" val="20004"/>
                    </a:ext>
                  </a:extLst>
                </a:gridCol>
                <a:gridCol w="1333715">
                  <a:extLst>
                    <a:ext uri="{9D8B030D-6E8A-4147-A177-3AD203B41FA5}">
                      <a16:colId xmlns:a16="http://schemas.microsoft.com/office/drawing/2014/main" val="20005"/>
                    </a:ext>
                  </a:extLst>
                </a:gridCol>
              </a:tblGrid>
              <a:tr h="649941">
                <a:tc>
                  <a:txBody>
                    <a:bodyPr/>
                    <a:lstStyle/>
                    <a:p>
                      <a:pPr algn="ctr"/>
                      <a:r>
                        <a:rPr lang="id-ID" dirty="0"/>
                        <a:t>Aspek yang dinilai</a:t>
                      </a:r>
                    </a:p>
                  </a:txBody>
                  <a:tcPr/>
                </a:tc>
                <a:tc>
                  <a:txBody>
                    <a:bodyPr/>
                    <a:lstStyle/>
                    <a:p>
                      <a:pPr algn="ctr"/>
                      <a:r>
                        <a:rPr lang="id-ID" dirty="0"/>
                        <a:t>Sangat baik</a:t>
                      </a:r>
                    </a:p>
                  </a:txBody>
                  <a:tcPr/>
                </a:tc>
                <a:tc>
                  <a:txBody>
                    <a:bodyPr/>
                    <a:lstStyle/>
                    <a:p>
                      <a:pPr algn="ctr"/>
                      <a:r>
                        <a:rPr lang="id-ID" dirty="0"/>
                        <a:t>Baik</a:t>
                      </a:r>
                    </a:p>
                  </a:txBody>
                  <a:tcPr/>
                </a:tc>
                <a:tc>
                  <a:txBody>
                    <a:bodyPr/>
                    <a:lstStyle/>
                    <a:p>
                      <a:pPr algn="ctr"/>
                      <a:r>
                        <a:rPr lang="id-ID" dirty="0"/>
                        <a:t>sedang</a:t>
                      </a:r>
                    </a:p>
                  </a:txBody>
                  <a:tcPr/>
                </a:tc>
                <a:tc>
                  <a:txBody>
                    <a:bodyPr/>
                    <a:lstStyle/>
                    <a:p>
                      <a:pPr algn="ctr"/>
                      <a:r>
                        <a:rPr lang="id-ID" dirty="0"/>
                        <a:t>Jelek/buruk</a:t>
                      </a:r>
                    </a:p>
                  </a:txBody>
                  <a:tcPr/>
                </a:tc>
                <a:tc>
                  <a:txBody>
                    <a:bodyPr/>
                    <a:lstStyle/>
                    <a:p>
                      <a:pPr algn="ctr"/>
                      <a:r>
                        <a:rPr lang="id-ID" dirty="0"/>
                        <a:t>Sangat jelek</a:t>
                      </a:r>
                    </a:p>
                  </a:txBody>
                  <a:tcPr/>
                </a:tc>
                <a:extLst>
                  <a:ext uri="{0D108BD9-81ED-4DB2-BD59-A6C34878D82A}">
                    <a16:rowId xmlns:a16="http://schemas.microsoft.com/office/drawing/2014/main" val="10000"/>
                  </a:ext>
                </a:extLst>
              </a:tr>
              <a:tr h="649941">
                <a:tc>
                  <a:txBody>
                    <a:bodyPr/>
                    <a:lstStyle/>
                    <a:p>
                      <a:endParaRPr lang="id-ID" dirty="0"/>
                    </a:p>
                  </a:txBody>
                  <a:tcPr/>
                </a:tc>
                <a:tc>
                  <a:txBody>
                    <a:bodyPr/>
                    <a:lstStyle/>
                    <a:p>
                      <a:r>
                        <a:rPr lang="id-ID" dirty="0"/>
                        <a:t>       (5)</a:t>
                      </a:r>
                    </a:p>
                  </a:txBody>
                  <a:tcPr/>
                </a:tc>
                <a:tc>
                  <a:txBody>
                    <a:bodyPr/>
                    <a:lstStyle/>
                    <a:p>
                      <a:r>
                        <a:rPr lang="id-ID" dirty="0"/>
                        <a:t>     (4)                </a:t>
                      </a:r>
                    </a:p>
                  </a:txBody>
                  <a:tcPr/>
                </a:tc>
                <a:tc>
                  <a:txBody>
                    <a:bodyPr/>
                    <a:lstStyle/>
                    <a:p>
                      <a:r>
                        <a:rPr lang="id-ID" dirty="0"/>
                        <a:t>      (3)</a:t>
                      </a:r>
                    </a:p>
                  </a:txBody>
                  <a:tcPr/>
                </a:tc>
                <a:tc>
                  <a:txBody>
                    <a:bodyPr/>
                    <a:lstStyle/>
                    <a:p>
                      <a:r>
                        <a:rPr lang="id-ID" dirty="0"/>
                        <a:t>    (2)</a:t>
                      </a:r>
                    </a:p>
                  </a:txBody>
                  <a:tcPr/>
                </a:tc>
                <a:tc>
                  <a:txBody>
                    <a:bodyPr/>
                    <a:lstStyle/>
                    <a:p>
                      <a:r>
                        <a:rPr lang="id-ID" dirty="0"/>
                        <a:t>    (1)</a:t>
                      </a:r>
                    </a:p>
                  </a:txBody>
                  <a:tcPr/>
                </a:tc>
                <a:extLst>
                  <a:ext uri="{0D108BD9-81ED-4DB2-BD59-A6C34878D82A}">
                    <a16:rowId xmlns:a16="http://schemas.microsoft.com/office/drawing/2014/main" val="10001"/>
                  </a:ext>
                </a:extLst>
              </a:tr>
              <a:tr h="649941">
                <a:tc>
                  <a:txBody>
                    <a:bodyPr/>
                    <a:lstStyle/>
                    <a:p>
                      <a:r>
                        <a:rPr lang="id-ID" dirty="0"/>
                        <a:t>1. Inisiatif</a:t>
                      </a:r>
                    </a:p>
                    <a:p>
                      <a:r>
                        <a:rPr lang="id-ID" dirty="0"/>
                        <a:t>2. Sikap</a:t>
                      </a:r>
                    </a:p>
                    <a:p>
                      <a:r>
                        <a:rPr lang="id-ID" dirty="0"/>
                        <a:t>3. Kerja sama</a:t>
                      </a:r>
                    </a:p>
                    <a:p>
                      <a:r>
                        <a:rPr lang="id-ID" dirty="0"/>
                        <a:t>4. Kerapian</a:t>
                      </a:r>
                      <a:r>
                        <a:rPr lang="id-ID" baseline="0" dirty="0"/>
                        <a:t> kerja</a:t>
                      </a:r>
                    </a:p>
                    <a:p>
                      <a:r>
                        <a:rPr lang="id-ID" baseline="0" dirty="0"/>
                        <a:t>5. Kejujuran dst</a:t>
                      </a:r>
                      <a:endParaRPr lang="id-ID" dirty="0"/>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20613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272</TotalTime>
  <Words>2480</Words>
  <Application>Microsoft Office PowerPoint</Application>
  <PresentationFormat>Widescreen</PresentationFormat>
  <Paragraphs>139</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Tw Cen MT</vt:lpstr>
      <vt:lpstr>Circuit</vt:lpstr>
      <vt:lpstr>Sistem Penilaian Kerja</vt:lpstr>
      <vt:lpstr>Materi lanjutan</vt:lpstr>
      <vt:lpstr>Materi lanjutan</vt:lpstr>
      <vt:lpstr>Meteri lanjutan</vt:lpstr>
      <vt:lpstr>Materi lanjutan</vt:lpstr>
      <vt:lpstr>Materi lanjutan</vt:lpstr>
      <vt:lpstr>Materi lanjutan</vt:lpstr>
      <vt:lpstr>Materi lanjutan</vt:lpstr>
      <vt:lpstr>Materi lanjutan</vt:lpstr>
      <vt:lpstr>Materi lanjutan</vt:lpstr>
      <vt:lpstr>Materi lanjutan</vt:lpstr>
      <vt:lpstr>Materi lanjutan</vt:lpstr>
      <vt:lpstr>Materi lanjutan</vt:lpstr>
      <vt:lpstr>Materi lanjutan</vt:lpstr>
      <vt:lpstr>Materi lanjutan</vt:lpstr>
      <vt:lpstr>Materi lanjutan</vt:lpstr>
      <vt:lpstr>Materi lanjutan</vt:lpstr>
      <vt:lpstr>Materi lanjutan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Penilaian Kerja</dc:title>
  <dc:creator>Windows User</dc:creator>
  <cp:lastModifiedBy>O365</cp:lastModifiedBy>
  <cp:revision>64</cp:revision>
  <dcterms:created xsi:type="dcterms:W3CDTF">2021-05-30T12:53:19Z</dcterms:created>
  <dcterms:modified xsi:type="dcterms:W3CDTF">2024-12-19T16:37:34Z</dcterms:modified>
</cp:coreProperties>
</file>